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66" r:id="rId3"/>
    <p:sldId id="435" r:id="rId4"/>
    <p:sldId id="423" r:id="rId5"/>
    <p:sldId id="424" r:id="rId6"/>
    <p:sldId id="433" r:id="rId7"/>
    <p:sldId id="368" r:id="rId8"/>
    <p:sldId id="370" r:id="rId9"/>
    <p:sldId id="371" r:id="rId10"/>
    <p:sldId id="407" r:id="rId11"/>
    <p:sldId id="432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382" r:id="rId21"/>
    <p:sldId id="401" r:id="rId22"/>
    <p:sldId id="427" r:id="rId23"/>
    <p:sldId id="428" r:id="rId24"/>
    <p:sldId id="405" r:id="rId25"/>
    <p:sldId id="406" r:id="rId26"/>
    <p:sldId id="421" r:id="rId27"/>
    <p:sldId id="431" r:id="rId28"/>
    <p:sldId id="434" r:id="rId29"/>
    <p:sldId id="436" r:id="rId30"/>
    <p:sldId id="265" r:id="rId3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  <p:cmAuthor id="2" name="SUBU" initials="S" lastIdx="4" clrIdx="1">
    <p:extLst>
      <p:ext uri="{19B8F6BF-5375-455C-9EA6-DF929625EA0E}">
        <p15:presenceInfo xmlns:p15="http://schemas.microsoft.com/office/powerpoint/2012/main" userId="f87bec58ae1b6ad9" providerId="Windows Live"/>
      </p:ext>
    </p:extLst>
  </p:cmAuthor>
  <p:cmAuthor id="3" name="Furkan KORKMAZ" initials="FK" lastIdx="2" clrIdx="2">
    <p:extLst>
      <p:ext uri="{19B8F6BF-5375-455C-9EA6-DF929625EA0E}">
        <p15:presenceInfo xmlns:p15="http://schemas.microsoft.com/office/powerpoint/2012/main" userId="Furkan KORK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227"/>
    <a:srgbClr val="F2B33D"/>
    <a:srgbClr val="04ADBF"/>
    <a:srgbClr val="46F09A"/>
    <a:srgbClr val="EAEFF7"/>
    <a:srgbClr val="D2DEEF"/>
    <a:srgbClr val="003DA6"/>
    <a:srgbClr val="E9EBF5"/>
    <a:srgbClr val="CFD5EA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EAA09-9284-4E89-A9B0-97EEF106DA2F}" v="113" dt="2024-02-08T22:05:38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/>
    <p:restoredTop sz="95574" autoAdjust="0"/>
  </p:normalViewPr>
  <p:slideViewPr>
    <p:cSldViewPr snapToGrid="0" snapToObjects="1">
      <p:cViewPr varScale="1">
        <p:scale>
          <a:sx n="82" d="100"/>
          <a:sy n="82" d="100"/>
        </p:scale>
        <p:origin x="93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MEMNUNİYET</a:t>
            </a:r>
            <a:r>
              <a:rPr lang="tr-TR" baseline="0" dirty="0"/>
              <a:t> ORANLARI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4.9247056062481684E-2"/>
          <c:y val="7.2954435699918496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	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Çalışan Memnuniyet Oranı </c:v>
                </c:pt>
                <c:pt idx="1">
                  <c:v>Paydaş Memnuniyeti Oranı </c:v>
                </c:pt>
                <c:pt idx="2">
                  <c:v>Öğrenci Memnuniyeti Oranı 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F-4490-8778-E5D6ACD7D9E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Çalışan Memnuniyet Oranı </c:v>
                </c:pt>
                <c:pt idx="1">
                  <c:v>Paydaş Memnuniyeti Oranı </c:v>
                </c:pt>
                <c:pt idx="2">
                  <c:v>Öğrenci Memnuniyeti Oranı 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64.55</c:v>
                </c:pt>
                <c:pt idx="1">
                  <c:v>94.71</c:v>
                </c:pt>
                <c:pt idx="2">
                  <c:v>64.48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F-4490-8778-E5D6ACD7D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772384"/>
        <c:axId val="1348964128"/>
      </c:barChart>
      <c:catAx>
        <c:axId val="13857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48964128"/>
        <c:crosses val="autoZero"/>
        <c:auto val="1"/>
        <c:lblAlgn val="ctr"/>
        <c:lblOffset val="100"/>
        <c:noMultiLvlLbl val="0"/>
      </c:catAx>
      <c:valAx>
        <c:axId val="134896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8577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10" y="518147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2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4374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740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348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08" y="578025"/>
            <a:ext cx="1710841" cy="1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573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4374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330" y="174653"/>
            <a:ext cx="700415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4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094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7963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274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02/13/2024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558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254033"/>
            <a:ext cx="9501052" cy="3174275"/>
          </a:xfrm>
        </p:spPr>
        <p:txBody>
          <a:bodyPr>
            <a:normAutofit/>
          </a:bodyPr>
          <a:lstStyle/>
          <a:p>
            <a:r>
              <a:rPr lang="tr-TR" sz="4400" b="1" i="1" dirty="0">
                <a:cs typeface="Times New Roman" panose="02020603050405020304" pitchFamily="18" charset="0"/>
              </a:rPr>
              <a:t>2023 Yılı </a:t>
            </a:r>
            <a:br>
              <a:rPr lang="tr-TR" sz="4400" b="1" i="1" dirty="0">
                <a:cs typeface="Times New Roman" panose="02020603050405020304" pitchFamily="18" charset="0"/>
              </a:rPr>
            </a:br>
            <a:r>
              <a:rPr lang="tr-TR" sz="4400" b="1" i="1" dirty="0">
                <a:cs typeface="Times New Roman" panose="02020603050405020304" pitchFamily="18" charset="0"/>
              </a:rPr>
              <a:t>Performans Değerlendirmesi</a:t>
            </a:r>
            <a:endParaRPr lang="en-TR" sz="4400" b="1" i="1" dirty="0">
              <a:cs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9B8502D-C3CA-B14C-A18A-BF3DCBCFC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086" y="4428308"/>
            <a:ext cx="9144000" cy="1240970"/>
          </a:xfrm>
        </p:spPr>
        <p:txBody>
          <a:bodyPr>
            <a:normAutofit fontScale="55000" lnSpcReduction="20000"/>
          </a:bodyPr>
          <a:lstStyle/>
          <a:p>
            <a:endParaRPr lang="tr-TR" sz="4200" dirty="0"/>
          </a:p>
          <a:p>
            <a:endParaRPr lang="tr-TR" sz="4200" dirty="0"/>
          </a:p>
          <a:p>
            <a:r>
              <a:rPr lang="tr-TR" sz="5800" b="1" dirty="0">
                <a:latin typeface="+mj-lt"/>
                <a:cs typeface="Times New Roman" panose="02020603050405020304" pitchFamily="18" charset="0"/>
              </a:rPr>
              <a:t>TURİZM FAKÜLTESİ</a:t>
            </a:r>
          </a:p>
          <a:p>
            <a:endParaRPr lang="tr-TR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2</a:t>
            </a:r>
          </a:p>
        </p:txBody>
      </p:sp>
      <p:graphicFrame>
        <p:nvGraphicFramePr>
          <p:cNvPr id="3" name="4 Tablo">
            <a:extLst>
              <a:ext uri="{FF2B5EF4-FFF2-40B4-BE49-F238E27FC236}">
                <a16:creationId xmlns:a16="http://schemas.microsoft.com/office/drawing/2014/main" id="{DCE81BCA-D63C-55E0-DC7D-8C73547F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48999"/>
              </p:ext>
            </p:extLst>
          </p:nvPr>
        </p:nvGraphicFramePr>
        <p:xfrm>
          <a:off x="340867" y="1280258"/>
          <a:ext cx="11387712" cy="48093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5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96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59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20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650183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Bölgesel, ulusal ve uluslararası ihtiyaçlar doğrultusunda araştırmalar yapıp, teknoloji geliştirerek nitelikli ve ticarileşebilir Ar-</a:t>
                      </a:r>
                      <a:r>
                        <a:rPr lang="tr-TR" sz="20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çalışmaları yapmak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7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2.1: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Paydaş ihtiyaçlarını dikkate alarak Ar-</a:t>
                      </a:r>
                      <a:r>
                        <a:rPr lang="tr-T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çalışmalarını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26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839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Patent, Faydalı Model ve Endüstriyel Tasarım Başvuru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2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Sonuçlanan Patent, Faydalı Model ve Endüstriyel Tasarım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3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SCI, SCI-</a:t>
                      </a:r>
                      <a:r>
                        <a:rPr lang="tr-TR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 tarafından taranan dergilerde yayımlanan makale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233.33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270812"/>
                  </a:ext>
                </a:extLst>
              </a:tr>
              <a:tr h="644883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SCI, SCI-</a:t>
                      </a:r>
                      <a:r>
                        <a:rPr lang="tr-TR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 dışındaki indeksler tarafından taranan dergilerde yayımlanan makale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136.21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26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5 - Ar-Ge Kapsamında Paydaşlarla Yapılan İşbirliği Sayısı 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Çok Kötü	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6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1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2 (Devam)</a:t>
            </a:r>
          </a:p>
        </p:txBody>
      </p:sp>
      <p:graphicFrame>
        <p:nvGraphicFramePr>
          <p:cNvPr id="3" name="4 Tablo">
            <a:extLst>
              <a:ext uri="{FF2B5EF4-FFF2-40B4-BE49-F238E27FC236}">
                <a16:creationId xmlns:a16="http://schemas.microsoft.com/office/drawing/2014/main" id="{DCE81BCA-D63C-55E0-DC7D-8C73547F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66664"/>
              </p:ext>
            </p:extLst>
          </p:nvPr>
        </p:nvGraphicFramePr>
        <p:xfrm>
          <a:off x="332110" y="1271208"/>
          <a:ext cx="11510266" cy="37576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7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060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Bölgesel, ulusal ve uluslararası ihtiyaçlar doğrultusunda araştırmalar yapıp, teknoloji geliştirerek nitelikli ve ticarileşebilir Ar-</a:t>
                      </a:r>
                      <a:r>
                        <a:rPr lang="tr-TR" sz="20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çalışmaları yapmak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2.1: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Paydaş ihtiyaçlarını dikkate alarak Ar-</a:t>
                      </a:r>
                      <a:r>
                        <a:rPr lang="tr-T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çalışmalarını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4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6 - Q1 Yayın Sayısı 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052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7 - Kabul edilen dış kaynaklı araştırma projesi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61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8 - BAP kapsamında desteklenen araştırma projeleri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150.00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270812"/>
                  </a:ext>
                </a:extLst>
              </a:tr>
              <a:tr h="23700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9 - Üniversite öğrencileri destekleme projesi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71.43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04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2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6DBFD7ED-26E4-4076-0EBF-F406C3B1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73967"/>
              </p:ext>
            </p:extLst>
          </p:nvPr>
        </p:nvGraphicFramePr>
        <p:xfrm>
          <a:off x="601052" y="1268117"/>
          <a:ext cx="10989896" cy="34383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Bölgesel, ulusal ve uluslararası ihtiyaçlar doğrultusunda araştırmalar yapıp, teknoloji geliştirerek nitelikli ve ticarileşebilir Ar-</a:t>
                      </a:r>
                      <a:r>
                        <a:rPr lang="tr-TR" sz="20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çalışmaları yapmak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2.2: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çalışmalarına yönelik üniversite laboratuvar alt yapısını kurmak ve güçlendirmek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Akredite Olan Laboratuvar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Akredite Olan Laboratuvarlarda Paydaşlara Sunulan Hizmet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5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57059"/>
              </p:ext>
            </p:extLst>
          </p:nvPr>
        </p:nvGraphicFramePr>
        <p:xfrm>
          <a:off x="601052" y="1473454"/>
          <a:ext cx="10989895" cy="2431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555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5"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Topluma değer katan ve değer üreten toplumsal sorunların çözüm merkezi olmak</a:t>
                      </a:r>
                      <a:endParaRPr lang="tr-TR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3.1: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Kurumsal olarak düzenlenen Yaşam Boyu Öğrenim faaliyetlerini ve toplumsal faaliyet sayısını arttırmak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5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GERÇEKLEŞME ORANI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Yaşam Boyu Öğrenim Kapsamında Topluma Yönelik Verilen Eğitim ve Sertifika Programları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3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4107DF84-07EE-3454-F783-46D931748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87776"/>
              </p:ext>
            </p:extLst>
          </p:nvPr>
        </p:nvGraphicFramePr>
        <p:xfrm>
          <a:off x="481013" y="1300434"/>
          <a:ext cx="11109934" cy="3250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2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19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Topluma değer katan ve değer üreten toplumsal sorunların çözüm merkezi olmak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3.1: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Kurumsal olarak düzenlenen Yaşam Boyu Öğrenim faaliyetlerini ve toplumsal faaliyet sayısını arttırmak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GERÇEKLEŞEN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YÜZDE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Yaşam Boyu Öğrenim Kapsamında Topluma Yönelik Verilen Eğitim Programları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80.00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Yaşam Boyu Öğrenim Kapsamında Topluma Yönelik Verilen Sertifika Programları Sayısı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Çok Kötü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1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36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3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850A8CCA-B249-9C03-F7E9-95DB65EFB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34683"/>
              </p:ext>
            </p:extLst>
          </p:nvPr>
        </p:nvGraphicFramePr>
        <p:xfrm>
          <a:off x="481013" y="1169499"/>
          <a:ext cx="11109934" cy="503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2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19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Topluma değer katan ve değer üreten toplumsal sorunların çözüm merkezi olmak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3.2: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Toplumsal fayda temelli etkinlik ve projeler geliştirmek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Toplumsal Sorunların Çözülmesine Yönelik Proje ve Faaliyet Sayısı (Sosyal sorumluluk projeleri, STK’lar ile yapılan projeler, konferans, seminer, panel, sergi, defile, gösteri vb. faaliyet sayısı)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147.06 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Sosyal, kültürel ve sportif faaliyet sayısı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106.52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7844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Dezavantajlı gruplara yönelik sosyal entegrasyon ve kapsayıcılığa ilişkin yapılan faaliyet sayısı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60.00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53873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Mezunlara yönelik gerçekleştirilen faaliyet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150.00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0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6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4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CE094143-BEC1-BE6A-D963-E1D819D46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16164"/>
              </p:ext>
            </p:extLst>
          </p:nvPr>
        </p:nvGraphicFramePr>
        <p:xfrm>
          <a:off x="601052" y="1301928"/>
          <a:ext cx="10989896" cy="4618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İdari destek süreçlerinin etkinliğini ve verimliliğini arttırmak</a:t>
                      </a:r>
                      <a:endParaRPr lang="tr-TR" sz="20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4.1: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İdari destek süreçlerinde operasyonel çevikliği arttırarak hizmet kalitesini sürekli iyileştirmek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İdari Hizmetlerin Karşılanma Oranı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100.00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İdari Hizmetlere Duyulan Memnuniyet Oranı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102.98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t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60807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Personelin gelişimini sağlamaya yönelik hizmet içi eğitim sayısı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200.00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259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İdari destek süreçlerine yönelik iyileştirme sayısı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200.00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09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15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4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DEA4C428-0827-F75F-35F2-D91AD58F6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29345"/>
              </p:ext>
            </p:extLst>
          </p:nvPr>
        </p:nvGraphicFramePr>
        <p:xfrm>
          <a:off x="609599" y="1301929"/>
          <a:ext cx="10981347" cy="2566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78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356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İdari destek süreçlerinin etkinliğini ve verimliliğini arttırmak</a:t>
                      </a:r>
                      <a:endParaRPr lang="tr-TR" sz="20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4.2: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Fiziksel ve teknolojik altyapıyı güçlendirmek ve sürekli iyileştirmek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Fiziksel ve Teknolojik Altyapısı Tamamlanan Projelerin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0.00 %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8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5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63C49BC4-CA5B-3DDA-C18D-DE9C40F6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81446"/>
              </p:ext>
            </p:extLst>
          </p:nvPr>
        </p:nvGraphicFramePr>
        <p:xfrm>
          <a:off x="601052" y="1301925"/>
          <a:ext cx="10989896" cy="41044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Katılımcı, şeffaf ve değişime açık bir yönetim anlayışıyla kurumsal kültürü geliştirmek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5.1: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Kurumsal amaç ve hedeflerin gerçekleşmesi için marka imajını güçlendirmek ve bilinirliği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45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Çalışan Memnuniyet Oranı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92.21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Paydaş Memnuniyeti Oranı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126.28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85607"/>
                  </a:ext>
                </a:extLst>
              </a:tr>
              <a:tr h="428586"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Öğrenci Memnuniyeti Oranı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99.20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8806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Üniversitemizin tanınırlığını artıcı faaliyet sayısı (İstişare toplantıları, yönetsel düzeyde medyada yer alınan programlar vb.)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155.56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  <a:p>
                      <a:pPr marL="87313" indent="0" algn="ctr" defTabSz="914400" rtl="0" eaLnBrk="1" fontAlgn="ctr" latinLnBrk="0" hangingPunct="1"/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27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6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5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288664AB-1EF5-B395-1427-7DB85C744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89393"/>
              </p:ext>
            </p:extLst>
          </p:nvPr>
        </p:nvGraphicFramePr>
        <p:xfrm>
          <a:off x="601052" y="1301925"/>
          <a:ext cx="10989896" cy="3934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Katılımcı, şeffaf ve değişime açık bir yönetim anlayışıyla kurumsal kültürü geliştirmek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5.1: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Kurumsal amaç ve hedeflerin gerçekleşmesi için marka imajını güçlendirmek ve bilinirliği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Ulusal İşbirliği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690.00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Uluslararası İş Birliği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Kötü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856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PG 3 - Danışma kurulları ile gerçekleştirilen faaliyet sayısı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100.00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Çok İyi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88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07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rmAutofit/>
          </a:bodyPr>
          <a:lstStyle/>
          <a:p>
            <a:r>
              <a:rPr lang="tr-TR" dirty="0"/>
              <a:t>SONUÇ VE ÖNERİLER </a:t>
            </a:r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10351"/>
              </p:ext>
            </p:extLst>
          </p:nvPr>
        </p:nvGraphicFramePr>
        <p:xfrm>
          <a:off x="1148507" y="1287742"/>
          <a:ext cx="10071463" cy="4981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En Yüksek</a:t>
                      </a:r>
                      <a:r>
                        <a:rPr lang="tr-TR" sz="1800" b="1" baseline="0" dirty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Hedef</a:t>
                      </a:r>
                      <a:endParaRPr lang="tr-T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Başarının Kaynağı</a:t>
                      </a: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/Sebebi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Üniversitemizi İlk Sırada Tercih Eden Öğrenci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tr-T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+1 Uygulamalı Eğitim Modeli ile İstihdam Edilen Öğrenci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SCI, SCI-</a:t>
                      </a:r>
                      <a:r>
                        <a:rPr lang="tr-TR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 tarafından taranan dergilerde yayımlanan makale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PG 8 - BAP kapsamında desteklenen araştırma projeleri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PG 1 - Toplumsal Sorunların Çözülmesine Yönelik Proje ve Faaliyet Sayısı (Sosyal sorumluluk projeleri, STK’lar ile yapılan projeler, konferans, seminer, panel, sergi, defile, gösteri vb. faaliyet sayısı)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42981"/>
              </p:ext>
            </p:extLst>
          </p:nvPr>
        </p:nvGraphicFramePr>
        <p:xfrm>
          <a:off x="1130974" y="1440949"/>
          <a:ext cx="9680668" cy="45371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9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581">
                <a:tc>
                  <a:txBody>
                    <a:bodyPr/>
                    <a:lstStyle/>
                    <a:p>
                      <a:endParaRPr lang="tr-TR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11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İNSAN </a:t>
                      </a:r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KAYNAKLARI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Profesör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Doçent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800" b="0" dirty="0" err="1">
                          <a:latin typeface="+mn-lt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. Üyesi</a:t>
                      </a:r>
                      <a:r>
                        <a:rPr lang="tr-TR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Araştırma Görevlisi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Öğretim Görevlisi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İdari Personel</a:t>
                      </a:r>
                      <a:r>
                        <a:rPr lang="tr-TR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Sayısı 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62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Times New Roman" panose="02020603050405020304" pitchFamily="18" charset="0"/>
                        </a:rPr>
                        <a:t>ÖĞRENC</a:t>
                      </a:r>
                      <a: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  <a:t>İ SAYILARI</a:t>
                      </a:r>
                      <a:b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  <a:t>FİZİKİ KAPASİTE</a:t>
                      </a:r>
                      <a:endParaRPr lang="tr-TR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Öğrenci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1834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800" b="0" baseline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Uyruklu Öğrenci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504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65447"/>
                  </a:ext>
                </a:extLst>
              </a:tr>
              <a:tr h="3225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Derslik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59024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Laboratuvar Sayısı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Times New Roman" panose="02020603050405020304" pitchFamily="18" charset="0"/>
                        </a:rPr>
                        <a:t>KURUL</a:t>
                      </a:r>
                      <a: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  <a:t> VE KOMİSYONLAR </a:t>
                      </a:r>
                      <a:endParaRPr lang="tr-TR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Kurul</a:t>
                      </a:r>
                      <a:r>
                        <a:rPr lang="tr-TR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ve Komisyon </a:t>
                      </a: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 Sayısı</a:t>
                      </a:r>
                      <a:endParaRPr lang="tr-TR" sz="18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GENEL BİLGİLER</a:t>
            </a:r>
          </a:p>
        </p:txBody>
      </p:sp>
    </p:spTree>
    <p:extLst>
      <p:ext uri="{BB962C8B-B14F-4D97-AF65-F5344CB8AC3E}">
        <p14:creationId xmlns:p14="http://schemas.microsoft.com/office/powerpoint/2010/main" val="219107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rmAutofit/>
          </a:bodyPr>
          <a:lstStyle/>
          <a:p>
            <a:r>
              <a:rPr lang="tr-TR" dirty="0"/>
              <a:t>SONUÇ VE ÖNERİLER </a:t>
            </a:r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207116"/>
              </p:ext>
            </p:extLst>
          </p:nvPr>
        </p:nvGraphicFramePr>
        <p:xfrm>
          <a:off x="1245325" y="1151997"/>
          <a:ext cx="10071463" cy="432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En Düşük</a:t>
                      </a:r>
                      <a:r>
                        <a:rPr lang="tr-TR" sz="1800" b="1" baseline="0" dirty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Hedef</a:t>
                      </a:r>
                      <a:endParaRPr lang="tr-T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Planlanan İyileştirme</a:t>
                      </a: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nin Açıklaması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Değişim Programları ile Gelen Öğrenci Sayısı</a:t>
                      </a:r>
                    </a:p>
                    <a:p>
                      <a:pPr algn="l" fontAlgn="ctr"/>
                      <a:endParaRPr lang="tr-TR" sz="15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tr-T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Paydaş Beklentileri Doğrultusunda   Güncellenen Program Sayısı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5 - Ar-</a:t>
                      </a:r>
                      <a:r>
                        <a:rPr lang="tr-TR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Kapsamında Paydaşlarla Yapılan İşbirliği Sayısı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Yaşam Boyu Öğrenim Kapsamında Topluma Yönelik Verilen Sertifika Programları Sayısı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Akredite Olan Program Sayısı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3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/>
          <a:lstStyle/>
          <a:p>
            <a:r>
              <a:rPr lang="tr-TR" b="1" dirty="0"/>
              <a:t>FAALİYETLER</a:t>
            </a:r>
            <a:endParaRPr lang="en-TR" b="1" dirty="0"/>
          </a:p>
        </p:txBody>
      </p:sp>
    </p:spTree>
    <p:extLst>
      <p:ext uri="{BB962C8B-B14F-4D97-AF65-F5344CB8AC3E}">
        <p14:creationId xmlns:p14="http://schemas.microsoft.com/office/powerpoint/2010/main" val="86134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GERÇEKLEŞTİRİLEN FAALİYETLER</a:t>
            </a:r>
          </a:p>
        </p:txBody>
      </p:sp>
      <p:pic>
        <p:nvPicPr>
          <p:cNvPr id="13" name="Resim 12" descr="metin, ekran görüntüsü, diyagram, yazılım içeren bir resim&#10;&#10;Açıklama otomatik olarak oluşturuldu">
            <a:extLst>
              <a:ext uri="{FF2B5EF4-FFF2-40B4-BE49-F238E27FC236}">
                <a16:creationId xmlns:a16="http://schemas.microsoft.com/office/drawing/2014/main" id="{01EE6EBA-AB3E-BA9B-ADD0-3A4220167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92" r="51375" b="11856"/>
          <a:stretch/>
        </p:blipFill>
        <p:spPr>
          <a:xfrm>
            <a:off x="7386589" y="3883944"/>
            <a:ext cx="3292576" cy="2371034"/>
          </a:xfrm>
          <a:prstGeom prst="rect">
            <a:avLst/>
          </a:prstGeom>
        </p:spPr>
      </p:pic>
      <p:pic>
        <p:nvPicPr>
          <p:cNvPr id="15" name="Resim 14" descr="metin, 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19BFFB88-5200-0A5D-8A2A-2CA9545F1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92" r="31613" b="8556"/>
          <a:stretch/>
        </p:blipFill>
        <p:spPr>
          <a:xfrm>
            <a:off x="1512835" y="3715988"/>
            <a:ext cx="5065247" cy="2593506"/>
          </a:xfrm>
          <a:prstGeom prst="rect">
            <a:avLst/>
          </a:prstGeom>
        </p:spPr>
      </p:pic>
      <p:pic>
        <p:nvPicPr>
          <p:cNvPr id="17" name="Resim 16" descr="metin, ekran görüntüsü, diyagram, çizgi içeren bir resim&#10;&#10;Açıklama otomatik olarak oluşturuldu">
            <a:extLst>
              <a:ext uri="{FF2B5EF4-FFF2-40B4-BE49-F238E27FC236}">
                <a16:creationId xmlns:a16="http://schemas.microsoft.com/office/drawing/2014/main" id="{AEF2F345-4345-ACD2-EC1E-C1BE41ED3A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8293" r="722" b="7850"/>
          <a:stretch/>
        </p:blipFill>
        <p:spPr>
          <a:xfrm>
            <a:off x="1698980" y="1082351"/>
            <a:ext cx="8794040" cy="25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4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GERÇEKLEŞTİRİLEN DİĞER FAALİYETLER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9712"/>
              </p:ext>
            </p:extLst>
          </p:nvPr>
        </p:nvGraphicFramePr>
        <p:xfrm>
          <a:off x="1032618" y="1349527"/>
          <a:ext cx="10126764" cy="2123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37814">
                  <a:extLst>
                    <a:ext uri="{9D8B030D-6E8A-4147-A177-3AD203B41FA5}">
                      <a16:colId xmlns:a16="http://schemas.microsoft.com/office/drawing/2014/main" val="2047122299"/>
                    </a:ext>
                  </a:extLst>
                </a:gridCol>
                <a:gridCol w="3221765">
                  <a:extLst>
                    <a:ext uri="{9D8B030D-6E8A-4147-A177-3AD203B41FA5}">
                      <a16:colId xmlns:a16="http://schemas.microsoft.com/office/drawing/2014/main" val="769863794"/>
                    </a:ext>
                  </a:extLst>
                </a:gridCol>
                <a:gridCol w="2367185">
                  <a:extLst>
                    <a:ext uri="{9D8B030D-6E8A-4147-A177-3AD203B41FA5}">
                      <a16:colId xmlns:a16="http://schemas.microsoft.com/office/drawing/2014/main" val="246122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Faaliyet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Faaliyet Türü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Gerçekleşme Tarihi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5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Ekmek Yapım Etkinliği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Yüz yüze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08.02.2023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35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TÜBİTAK Bilim Söyleşileri – Sorumlu İnsan, Sorumlu Turist Etkinlikleri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23.11.2023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9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Otel Yönetiminde Örnek Olay Analizleri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28.03.2023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7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İNGANT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26-28.10.2023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039451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4B98A6BD-A1C5-6629-93E1-901E9FAD7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00555"/>
              </p:ext>
            </p:extLst>
          </p:nvPr>
        </p:nvGraphicFramePr>
        <p:xfrm>
          <a:off x="1032618" y="3479484"/>
          <a:ext cx="10126764" cy="2123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37814">
                  <a:extLst>
                    <a:ext uri="{9D8B030D-6E8A-4147-A177-3AD203B41FA5}">
                      <a16:colId xmlns:a16="http://schemas.microsoft.com/office/drawing/2014/main" val="68323422"/>
                    </a:ext>
                  </a:extLst>
                </a:gridCol>
                <a:gridCol w="3221765">
                  <a:extLst>
                    <a:ext uri="{9D8B030D-6E8A-4147-A177-3AD203B41FA5}">
                      <a16:colId xmlns:a16="http://schemas.microsoft.com/office/drawing/2014/main" val="2045561642"/>
                    </a:ext>
                  </a:extLst>
                </a:gridCol>
                <a:gridCol w="2367185">
                  <a:extLst>
                    <a:ext uri="{9D8B030D-6E8A-4147-A177-3AD203B41FA5}">
                      <a16:colId xmlns:a16="http://schemas.microsoft.com/office/drawing/2014/main" val="232144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Türk Mutfağı Etkinlikleri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12.12.2023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3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4. Geleneksel Turizmde İstihdam ve Kariyer Günü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14.12.2023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38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100. Yıl Etkinlikleri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27.12.2023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56298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AFAD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14.11.2023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80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Rekreasyon Bölümü Yürüyüş Etkinlikleri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Yüz yüze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23.10.2023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1565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/>
              <a:t>ÖRNEK FAALİYET GÖRSELLERİ (Fotoğraf, Afiş vb.)</a:t>
            </a:r>
            <a:endParaRPr lang="tr-TR" dirty="0"/>
          </a:p>
        </p:txBody>
      </p:sp>
      <p:pic>
        <p:nvPicPr>
          <p:cNvPr id="3" name="Resim 2" descr="metin, ekran görüntüsü, web sitesi, web sayfası içeren bir resim&#10;&#10;Açıklama otomatik olarak oluşturuldu">
            <a:extLst>
              <a:ext uri="{FF2B5EF4-FFF2-40B4-BE49-F238E27FC236}">
                <a16:creationId xmlns:a16="http://schemas.microsoft.com/office/drawing/2014/main" id="{7C1D150A-EDAE-9E6C-5CE0-7E45B7A7B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32314" r="-1" b="21813"/>
          <a:stretch/>
        </p:blipFill>
        <p:spPr bwMode="auto">
          <a:xfrm>
            <a:off x="384445" y="1392700"/>
            <a:ext cx="1941562" cy="1893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3" descr="metin, ekran görüntüsü, poster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F53901B7-B45D-4DF4-123F-9D0FE20E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868" y="1137562"/>
            <a:ext cx="1989120" cy="212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dış mekan, giyim, kişi, şahıs, gökyüzü içeren bir resim&#10;&#10;Açıklama otomatik olarak oluşturuldu">
            <a:extLst>
              <a:ext uri="{FF2B5EF4-FFF2-40B4-BE49-F238E27FC236}">
                <a16:creationId xmlns:a16="http://schemas.microsoft.com/office/drawing/2014/main" id="{967E905F-2264-FDC1-A5B3-94AA8811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80" y="1392700"/>
            <a:ext cx="1991648" cy="187335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C461DEF-C44F-DD12-D2EC-0CBEB24CD4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14737" b="-3638"/>
          <a:stretch/>
        </p:blipFill>
        <p:spPr bwMode="auto">
          <a:xfrm>
            <a:off x="4646879" y="3814493"/>
            <a:ext cx="1988177" cy="1938106"/>
          </a:xfrm>
          <a:prstGeom prst="rect">
            <a:avLst/>
          </a:prstGeom>
          <a:noFill/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45D08DB-5A4E-3900-9015-1654C2BB8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33" y="1392699"/>
            <a:ext cx="1905548" cy="187335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E160AFC-3E3E-1199-648D-4C3240088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932" y="3814493"/>
            <a:ext cx="1905549" cy="1865851"/>
          </a:xfrm>
          <a:prstGeom prst="rect">
            <a:avLst/>
          </a:prstGeom>
        </p:spPr>
      </p:pic>
      <p:pic>
        <p:nvPicPr>
          <p:cNvPr id="11" name="Picture 14" descr="metin, insan yüzü, kişi, şahıs, giyim içeren bir resim&#10;&#10;Açıklama otomatik olarak oluşturuldu">
            <a:extLst>
              <a:ext uri="{FF2B5EF4-FFF2-40B4-BE49-F238E27FC236}">
                <a16:creationId xmlns:a16="http://schemas.microsoft.com/office/drawing/2014/main" id="{61FFB04B-B2A3-44CC-FBA7-AD68CCAA5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89" y="3742237"/>
            <a:ext cx="1925890" cy="193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metin, insan yüzü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834F0A8-15E2-0992-B918-F39262A68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53" y="1352734"/>
            <a:ext cx="1941562" cy="194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69DC640-E2D0-0B5B-B53C-959779F86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6665" y="3814492"/>
            <a:ext cx="2032980" cy="186585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843BC01-60CB-673F-D626-35A34997B3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081" r="16127" b="15338"/>
          <a:stretch/>
        </p:blipFill>
        <p:spPr>
          <a:xfrm>
            <a:off x="9419777" y="3814492"/>
            <a:ext cx="2021681" cy="1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DANIŞMA KURULU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88145"/>
              </p:ext>
            </p:extLst>
          </p:nvPr>
        </p:nvGraphicFramePr>
        <p:xfrm>
          <a:off x="1361887" y="3685591"/>
          <a:ext cx="9203818" cy="2590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06181">
                  <a:extLst>
                    <a:ext uri="{9D8B030D-6E8A-4147-A177-3AD203B41FA5}">
                      <a16:colId xmlns:a16="http://schemas.microsoft.com/office/drawing/2014/main" val="2047122299"/>
                    </a:ext>
                  </a:extLst>
                </a:gridCol>
                <a:gridCol w="4597637">
                  <a:extLst>
                    <a:ext uri="{9D8B030D-6E8A-4147-A177-3AD203B41FA5}">
                      <a16:colId xmlns:a16="http://schemas.microsoft.com/office/drawing/2014/main" val="769863794"/>
                    </a:ext>
                  </a:extLst>
                </a:gridCol>
              </a:tblGrid>
              <a:tr h="28481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AD-SOYAD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5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Mustafa EROL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TAFED-Türkiye Aşçılar Federasyonu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35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Hakan GENÇ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Shearaton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Bişkek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9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Faruk NALÇACI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7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Kubilay Güvener OCAK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Mövenpick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Hotel Ankara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7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Tezcan ÖZDEMİR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Güral Sapanca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7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Osman Nuri ŞEN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Olbios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Marina Hotel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35601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DF9450F-3F63-26BD-9B45-4A3898D05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09231"/>
              </p:ext>
            </p:extLst>
          </p:nvPr>
        </p:nvGraphicFramePr>
        <p:xfrm>
          <a:off x="1361887" y="1448538"/>
          <a:ext cx="9203818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06181">
                  <a:extLst>
                    <a:ext uri="{9D8B030D-6E8A-4147-A177-3AD203B41FA5}">
                      <a16:colId xmlns:a16="http://schemas.microsoft.com/office/drawing/2014/main" val="2047122299"/>
                    </a:ext>
                  </a:extLst>
                </a:gridCol>
                <a:gridCol w="4597637">
                  <a:extLst>
                    <a:ext uri="{9D8B030D-6E8A-4147-A177-3AD203B41FA5}">
                      <a16:colId xmlns:a16="http://schemas.microsoft.com/office/drawing/2014/main" val="769863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AD-SOYAD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5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Özkan ALKAN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Hilton Maslak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35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Hakan ASLAN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Makel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Hotel/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Maksky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Travel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9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Ümit Yaşar ATALAY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Training&amp;Consultany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Ltd.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7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Hakan BALCAN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Richmond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Sapanca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7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Fatih DEMİR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 Aşçılar ve Pastacılar Fed.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7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 EKER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Eker Restoran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3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4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PAYDAŞ KATILIMI (Danışma Kurulu ve Stratejik İşbirlikleri)</a:t>
            </a:r>
          </a:p>
        </p:txBody>
      </p:sp>
      <p:pic>
        <p:nvPicPr>
          <p:cNvPr id="4" name="Resim 3" descr="metin, men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80DCDF9B-5BF4-8F11-629F-52748856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0" y="1165211"/>
            <a:ext cx="3934092" cy="4834953"/>
          </a:xfrm>
          <a:prstGeom prst="rect">
            <a:avLst/>
          </a:prstGeom>
        </p:spPr>
      </p:pic>
      <p:pic>
        <p:nvPicPr>
          <p:cNvPr id="5" name="Resim 4" descr="iç mekan, tavan, duvar, masa içeren bir resim&#10;&#10;Açıklama otomatik olarak oluşturuldu">
            <a:extLst>
              <a:ext uri="{FF2B5EF4-FFF2-40B4-BE49-F238E27FC236}">
                <a16:creationId xmlns:a16="http://schemas.microsoft.com/office/drawing/2014/main" id="{54868308-8D59-E7C7-1DED-29980F23D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0" y="1413510"/>
            <a:ext cx="2687320" cy="20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mobilya, iç mekan, adam, insan, giyim içeren bir resim&#10;&#10;Açıklama otomatik olarak oluşturuldu">
            <a:extLst>
              <a:ext uri="{FF2B5EF4-FFF2-40B4-BE49-F238E27FC236}">
                <a16:creationId xmlns:a16="http://schemas.microsoft.com/office/drawing/2014/main" id="{B681E478-33F4-0697-8842-734C2E8E9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0" y="3913450"/>
            <a:ext cx="2687549" cy="201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insan yüzü, adam, insan, video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C2E9BE2-E4C2-AAD5-1D07-1E7446B3B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47" y="2460642"/>
            <a:ext cx="4495800" cy="22440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78DE1D3-FA8C-ACF3-9854-FD43C54C9069}"/>
              </a:ext>
            </a:extLst>
          </p:cNvPr>
          <p:cNvSpPr txBox="1"/>
          <p:nvPr/>
        </p:nvSpPr>
        <p:spPr>
          <a:xfrm>
            <a:off x="5100736" y="5928939"/>
            <a:ext cx="184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70C0"/>
                </a:solidFill>
              </a:rPr>
              <a:t>TGA Toplantısı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7224826-4DB6-0773-B9B8-CACC2271658B}"/>
              </a:ext>
            </a:extLst>
          </p:cNvPr>
          <p:cNvSpPr txBox="1"/>
          <p:nvPr/>
        </p:nvSpPr>
        <p:spPr>
          <a:xfrm>
            <a:off x="4426598" y="3429000"/>
            <a:ext cx="29891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SATUMED İftar Programı</a:t>
            </a:r>
            <a:endParaRPr lang="tr-TR" sz="1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D4A2572-E093-0000-49DD-BB0D3A50EAB6}"/>
              </a:ext>
            </a:extLst>
          </p:cNvPr>
          <p:cNvSpPr txBox="1"/>
          <p:nvPr/>
        </p:nvSpPr>
        <p:spPr>
          <a:xfrm>
            <a:off x="8630816" y="4849698"/>
            <a:ext cx="291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70C0"/>
                </a:solidFill>
              </a:rPr>
              <a:t>Danışma Kurulu Toplantısı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3655AF8-DBBD-0459-B356-36B0D174D5A8}"/>
              </a:ext>
            </a:extLst>
          </p:cNvPr>
          <p:cNvSpPr txBox="1"/>
          <p:nvPr/>
        </p:nvSpPr>
        <p:spPr>
          <a:xfrm>
            <a:off x="1169436" y="5830887"/>
            <a:ext cx="291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70C0"/>
                </a:solidFill>
              </a:rPr>
              <a:t>Öneri Danışma Kurulu</a:t>
            </a:r>
          </a:p>
        </p:txBody>
      </p:sp>
    </p:spTree>
    <p:extLst>
      <p:ext uri="{BB962C8B-B14F-4D97-AF65-F5344CB8AC3E}">
        <p14:creationId xmlns:p14="http://schemas.microsoft.com/office/powerpoint/2010/main" val="114967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/>
              <a:t>PAYDAŞ KATILIMI (Danışma Kurulu ve Stratejik İşbirlikleri)</a:t>
            </a:r>
            <a:endParaRPr lang="tr-TR" dirty="0"/>
          </a:p>
        </p:txBody>
      </p:sp>
      <p:pic>
        <p:nvPicPr>
          <p:cNvPr id="4" name="Resim 3" descr="metin, insan yüzü, ekran görüntüsü, adam, insan içeren bir resim&#10;&#10;Açıklama otomatik olarak oluşturuldu">
            <a:extLst>
              <a:ext uri="{FF2B5EF4-FFF2-40B4-BE49-F238E27FC236}">
                <a16:creationId xmlns:a16="http://schemas.microsoft.com/office/drawing/2014/main" id="{F12BA633-DC36-AB06-27FE-8403C4A2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0" r="1988" b="25223"/>
          <a:stretch/>
        </p:blipFill>
        <p:spPr bwMode="auto">
          <a:xfrm>
            <a:off x="1142869" y="1395004"/>
            <a:ext cx="3867669" cy="4596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43F1249-AFA7-8B76-766C-FEA93180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38" y="1278294"/>
            <a:ext cx="4015666" cy="46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E901E-61A7-F087-C96E-4655D20B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2023 TURİZ FAKÜLTESİ MEMNUNİYET ORANLARI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7B455BF7-8F09-9DE9-22D0-9D1CC3161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899618"/>
              </p:ext>
            </p:extLst>
          </p:nvPr>
        </p:nvGraphicFramePr>
        <p:xfrm>
          <a:off x="2032000" y="1296955"/>
          <a:ext cx="7942424" cy="48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93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C8FD5-A9C5-B765-CC5D-BFF078482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FDE807-8F0B-B453-DC8C-5D9ACFBA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2023 BAHAR YARIYILI 7+1 MEMNUNİYET ANKETİ SONUÇLARI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581D10-8E0B-911D-DC66-6C98269C9F7D}"/>
              </a:ext>
            </a:extLst>
          </p:cNvPr>
          <p:cNvSpPr txBox="1"/>
          <p:nvPr/>
        </p:nvSpPr>
        <p:spPr>
          <a:xfrm>
            <a:off x="1265941" y="5015527"/>
            <a:ext cx="184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0070C0"/>
                </a:solidFill>
              </a:rPr>
              <a:t>Öğrenci Memnuniyet Oranı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D7E0B14-162F-7EF2-5198-5AEB4B3F515B}"/>
              </a:ext>
            </a:extLst>
          </p:cNvPr>
          <p:cNvSpPr txBox="1"/>
          <p:nvPr/>
        </p:nvSpPr>
        <p:spPr>
          <a:xfrm>
            <a:off x="9206202" y="5015528"/>
            <a:ext cx="184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0070C0"/>
                </a:solidFill>
              </a:rPr>
              <a:t>Öğretim Elemanı Memnuniyet Oranı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D5A7883-3D15-11F3-18A8-FEA736F652E6}"/>
              </a:ext>
            </a:extLst>
          </p:cNvPr>
          <p:cNvSpPr txBox="1"/>
          <p:nvPr/>
        </p:nvSpPr>
        <p:spPr>
          <a:xfrm>
            <a:off x="5520611" y="5015528"/>
            <a:ext cx="184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0070C0"/>
                </a:solidFill>
              </a:rPr>
              <a:t>İşveren Memnuniyet Oranı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55CD43D-624E-9ADB-4191-5A66DA51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840"/>
            <a:ext cx="4640886" cy="267076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53F897B0-B292-C018-EAA5-929C9CB7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13" y="2190478"/>
            <a:ext cx="3641871" cy="258292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52E9F36-E507-C06D-65DB-9126E54D5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923" y="2115840"/>
            <a:ext cx="3859077" cy="26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C816D1-3116-DC41-0F95-9CA99C8A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PERFORMANS</a:t>
            </a:r>
          </a:p>
        </p:txBody>
      </p:sp>
      <p:pic>
        <p:nvPicPr>
          <p:cNvPr id="4" name="Resim 3" descr="metin, daire, yazı tipi, diyagram içeren bir resim&#10;&#10;Açıklama otomatik olarak oluşturuldu">
            <a:extLst>
              <a:ext uri="{FF2B5EF4-FFF2-40B4-BE49-F238E27FC236}">
                <a16:creationId xmlns:a16="http://schemas.microsoft.com/office/drawing/2014/main" id="{BE4CB0A7-7D83-F788-9BE8-A39AF1C8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26" y="1464905"/>
            <a:ext cx="7043347" cy="45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9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C228BE-623B-924B-B014-55BABA4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310" y="2101370"/>
            <a:ext cx="3419378" cy="3607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1788-6D9E-8347-8F79-A44C955CB193}"/>
              </a:ext>
            </a:extLst>
          </p:cNvPr>
          <p:cNvSpPr/>
          <p:nvPr/>
        </p:nvSpPr>
        <p:spPr>
          <a:xfrm>
            <a:off x="4302880" y="1024909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en-TR" sz="28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9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rmAutofit/>
          </a:bodyPr>
          <a:lstStyle/>
          <a:p>
            <a:r>
              <a:rPr lang="tr-TR" dirty="0"/>
              <a:t> 2023 YILI STRATEJİ BAZLI PERFORMANS GRAFİĞİ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505937" y="5653900"/>
            <a:ext cx="67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Bu sayfada stratejiler bazında performans grafikleri yer alacaktır.</a:t>
            </a:r>
          </a:p>
        </p:txBody>
      </p:sp>
      <p:pic>
        <p:nvPicPr>
          <p:cNvPr id="8" name="Resim 7" descr="metin, ekran görüntüsü, yazı tipi, dikdörtgen içeren bir resim&#10;&#10;Açıklama otomatik olarak oluşturuldu">
            <a:extLst>
              <a:ext uri="{FF2B5EF4-FFF2-40B4-BE49-F238E27FC236}">
                <a16:creationId xmlns:a16="http://schemas.microsoft.com/office/drawing/2014/main" id="{24F42F8D-9995-3EE6-8DEC-B164A703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" y="1075545"/>
            <a:ext cx="11996057" cy="52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PROGRAM BAZLI PERFORMANS GRAFİĞİ</a:t>
            </a: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80575FC4-52BD-0515-C8A3-273153E15499}"/>
              </a:ext>
            </a:extLst>
          </p:cNvPr>
          <p:cNvGrpSpPr/>
          <p:nvPr/>
        </p:nvGrpSpPr>
        <p:grpSpPr>
          <a:xfrm>
            <a:off x="3764246" y="5980339"/>
            <a:ext cx="4657405" cy="290661"/>
            <a:chOff x="4007224" y="6091801"/>
            <a:chExt cx="4657405" cy="290661"/>
          </a:xfrm>
        </p:grpSpPr>
        <p:sp>
          <p:nvSpPr>
            <p:cNvPr id="3" name="Dikdörtgen: Köşeleri Yuvarlatılmış 2">
              <a:extLst>
                <a:ext uri="{FF2B5EF4-FFF2-40B4-BE49-F238E27FC236}">
                  <a16:creationId xmlns:a16="http://schemas.microsoft.com/office/drawing/2014/main" id="{77579E68-1BAD-98BD-3403-4E48807E21FD}"/>
                </a:ext>
              </a:extLst>
            </p:cNvPr>
            <p:cNvSpPr/>
            <p:nvPr/>
          </p:nvSpPr>
          <p:spPr>
            <a:xfrm>
              <a:off x="4007224" y="6122894"/>
              <a:ext cx="439270" cy="224118"/>
            </a:xfrm>
            <a:prstGeom prst="roundRect">
              <a:avLst/>
            </a:prstGeom>
            <a:solidFill>
              <a:srgbClr val="46F0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177F0AE5-9058-1CE7-4EA5-0E2B849FD992}"/>
                </a:ext>
              </a:extLst>
            </p:cNvPr>
            <p:cNvSpPr/>
            <p:nvPr/>
          </p:nvSpPr>
          <p:spPr>
            <a:xfrm>
              <a:off x="5030399" y="6122894"/>
              <a:ext cx="439270" cy="224118"/>
            </a:xfrm>
            <a:prstGeom prst="roundRect">
              <a:avLst/>
            </a:prstGeom>
            <a:solidFill>
              <a:srgbClr val="04AD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Metin kutusu 5">
              <a:extLst>
                <a:ext uri="{FF2B5EF4-FFF2-40B4-BE49-F238E27FC236}">
                  <a16:creationId xmlns:a16="http://schemas.microsoft.com/office/drawing/2014/main" id="{B1103E95-69F1-5066-59D1-C89AC72D5C0D}"/>
                </a:ext>
              </a:extLst>
            </p:cNvPr>
            <p:cNvSpPr txBox="1"/>
            <p:nvPr/>
          </p:nvSpPr>
          <p:spPr>
            <a:xfrm>
              <a:off x="4403801" y="6091801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28172E75-DE34-B0F6-1EF1-3177BECCAF13}"/>
                </a:ext>
              </a:extLst>
            </p:cNvPr>
            <p:cNvSpPr txBox="1"/>
            <p:nvPr/>
          </p:nvSpPr>
          <p:spPr>
            <a:xfrm>
              <a:off x="5426976" y="6095999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</a:t>
              </a:r>
            </a:p>
          </p:txBody>
        </p:sp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7A39A789-7528-B8C5-25EA-ED6CF7CFAFD7}"/>
                </a:ext>
              </a:extLst>
            </p:cNvPr>
            <p:cNvSpPr/>
            <p:nvPr/>
          </p:nvSpPr>
          <p:spPr>
            <a:xfrm>
              <a:off x="5946929" y="6122894"/>
              <a:ext cx="439270" cy="224118"/>
            </a:xfrm>
            <a:prstGeom prst="roundRect">
              <a:avLst/>
            </a:prstGeom>
            <a:solidFill>
              <a:srgbClr val="F2B33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A0322EA6-0CBD-1ECA-0EB2-ACE57FB6D644}"/>
                </a:ext>
              </a:extLst>
            </p:cNvPr>
            <p:cNvSpPr txBox="1"/>
            <p:nvPr/>
          </p:nvSpPr>
          <p:spPr>
            <a:xfrm>
              <a:off x="6332876" y="6095999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81808132-4567-A102-ADBE-60ED00C237AF}"/>
                </a:ext>
              </a:extLst>
            </p:cNvPr>
            <p:cNvSpPr/>
            <p:nvPr/>
          </p:nvSpPr>
          <p:spPr>
            <a:xfrm>
              <a:off x="6840904" y="6122895"/>
              <a:ext cx="439270" cy="224118"/>
            </a:xfrm>
            <a:prstGeom prst="roundRect">
              <a:avLst>
                <a:gd name="adj" fmla="val 0"/>
              </a:avLst>
            </a:prstGeom>
            <a:solidFill>
              <a:srgbClr val="DBF22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9067D127-9230-BBF2-9E82-5E912E9FC402}"/>
                </a:ext>
              </a:extLst>
            </p:cNvPr>
            <p:cNvSpPr txBox="1"/>
            <p:nvPr/>
          </p:nvSpPr>
          <p:spPr>
            <a:xfrm>
              <a:off x="7238776" y="6099363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</a:p>
          </p:txBody>
        </p:sp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63C56F1B-CD87-AC4B-103B-B6AD860A5887}"/>
                </a:ext>
              </a:extLst>
            </p:cNvPr>
            <p:cNvSpPr/>
            <p:nvPr/>
          </p:nvSpPr>
          <p:spPr>
            <a:xfrm>
              <a:off x="7758729" y="6129620"/>
              <a:ext cx="439270" cy="224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DAD31E5F-A054-0DE8-B8DB-49D7182CDEA1}"/>
                </a:ext>
              </a:extLst>
            </p:cNvPr>
            <p:cNvSpPr txBox="1"/>
            <p:nvPr/>
          </p:nvSpPr>
          <p:spPr>
            <a:xfrm>
              <a:off x="8144676" y="6105463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</a:p>
          </p:txBody>
        </p:sp>
      </p:grpSp>
      <p:pic>
        <p:nvPicPr>
          <p:cNvPr id="15" name="Resim 14" descr="diyagram, metin, daire, grafik içeren bir resim&#10;&#10;Açıklama otomatik olarak oluşturuldu">
            <a:extLst>
              <a:ext uri="{FF2B5EF4-FFF2-40B4-BE49-F238E27FC236}">
                <a16:creationId xmlns:a16="http://schemas.microsoft.com/office/drawing/2014/main" id="{4E20B9F7-A8A3-32FE-D87B-22C3F53C8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9"/>
          <a:stretch/>
        </p:blipFill>
        <p:spPr>
          <a:xfrm>
            <a:off x="-6102" y="1120229"/>
            <a:ext cx="12192000" cy="44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2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6202D-D2CC-65A3-039F-1562DAA3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EA3B55-1854-7ED2-09F2-40F0567F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YILLARA GÖRE BAŞARIM GRAFİĞİ</a:t>
            </a:r>
          </a:p>
        </p:txBody>
      </p:sp>
      <p:pic>
        <p:nvPicPr>
          <p:cNvPr id="5" name="Resim 4" descr="metin, ekran görüntüsü, çizgi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9CD106F5-6390-6097-0B53-288C04CE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541"/>
            <a:ext cx="12055151" cy="54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1</a:t>
            </a:r>
          </a:p>
        </p:txBody>
      </p:sp>
      <p:graphicFrame>
        <p:nvGraphicFramePr>
          <p:cNvPr id="4" name="4 Tablo">
            <a:extLst>
              <a:ext uri="{FF2B5EF4-FFF2-40B4-BE49-F238E27FC236}">
                <a16:creationId xmlns:a16="http://schemas.microsoft.com/office/drawing/2014/main" id="{45D55376-9954-402C-580B-07E46D7DB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80884"/>
              </p:ext>
            </p:extLst>
          </p:nvPr>
        </p:nvGraphicFramePr>
        <p:xfrm>
          <a:off x="601052" y="1301689"/>
          <a:ext cx="10989896" cy="4757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Ön lisans, lisans ve lisansüstü eğitimde tercih edilen bir üniversite olmak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Üniversitemizi İlk Sırada Tercih Eden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481.25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354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Bölüm/Program Doluluk Oranları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111.11 	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Uluslararası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364.57 	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Değişim Programları ile Gelen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Kötü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00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6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2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1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7602FE14-2B46-5BC8-238C-A48334191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64671"/>
              </p:ext>
            </p:extLst>
          </p:nvPr>
        </p:nvGraphicFramePr>
        <p:xfrm>
          <a:off x="601052" y="1297210"/>
          <a:ext cx="10989896" cy="3250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Akredite Olan Program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Kötü	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marR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Paydaş Beklentileri Doğrultusunda   Güncellenen Program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Kötü	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3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1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B29D143B-96F4-C08E-A537-63EB623AE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52592"/>
              </p:ext>
            </p:extLst>
          </p:nvPr>
        </p:nvGraphicFramePr>
        <p:xfrm>
          <a:off x="270588" y="1060227"/>
          <a:ext cx="11720899" cy="4887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3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939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501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004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1.3: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Bilgiyi beceri ile bütünleştiren bir üniversite olarak sektörün ihtiyaçları doğrultusunda +1 Uygulamalı Eğitim Modelini sürekli iyileştirmek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Uygulamalı Eğitimde İşveren Memnuniyet Oranı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113.91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75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Uygulamalı Eğitimde Öğrenci Memnuniyet Oranı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105.62 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 İyi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233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+1 Uygulamalı Eğitim Modeli ile İstihdam Edilen Öğrenci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endParaRPr lang="tr-TR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151.52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endParaRPr lang="tr-TR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603420"/>
                  </a:ext>
                </a:extLst>
              </a:tr>
              <a:tr h="449675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+1 Uygulamalı Eğitim Modeli Kapsamında Yapılan İşbirliği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endParaRPr lang="tr-TR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252.78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endParaRPr lang="tr-TR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Aşırı Pozitif Sapma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012507"/>
                  </a:ext>
                </a:extLst>
              </a:tr>
              <a:tr h="544908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5 – İlk Ders Etkinlikleri ve Sektörle Buluşma Günleri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endParaRPr lang="tr-TR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86.96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endParaRPr lang="tr-TR" sz="1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fontAlgn="b" latinLnBrk="0" hangingPunct="1"/>
                      <a:r>
                        <a:rPr lang="tr-TR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İyi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7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441050"/>
      </p:ext>
    </p:extLst>
  </p:cSld>
  <p:clrMapOvr>
    <a:masterClrMapping/>
  </p:clrMapOvr>
</p:sld>
</file>

<file path=ppt/theme/theme1.xml><?xml version="1.0" encoding="utf-8"?>
<a:theme xmlns:a="http://schemas.openxmlformats.org/drawingml/2006/main" name="20210113_Powerpoint_Şablon_2021_v1_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20210113_Powerpoint_Şablon_2021_v1_0</Template>
  <TotalTime>3596</TotalTime>
  <Words>1671</Words>
  <Application>Microsoft Office PowerPoint</Application>
  <PresentationFormat>Geniş ekran</PresentationFormat>
  <Paragraphs>515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20210113_Powerpoint_Şablon_2021_v1_0</vt:lpstr>
      <vt:lpstr>2023 Yılı  Performans Değerlendirmesi</vt:lpstr>
      <vt:lpstr>GENEL BİLGİLER</vt:lpstr>
      <vt:lpstr>GENEL PERFORMANS</vt:lpstr>
      <vt:lpstr> 2023 YILI STRATEJİ BAZLI PERFORMANS GRAFİĞİ</vt:lpstr>
      <vt:lpstr>PROGRAM BAZLI PERFORMANS GRAFİĞİ</vt:lpstr>
      <vt:lpstr>YILLARA GÖRE BAŞARIM GRAFİĞİ</vt:lpstr>
      <vt:lpstr>STRATEJİK AMAÇ 1</vt:lpstr>
      <vt:lpstr>STRATEJİK AMAÇ 1</vt:lpstr>
      <vt:lpstr>STRATEJİK AMAÇ 1</vt:lpstr>
      <vt:lpstr>STRATEJİK AMAÇ 2</vt:lpstr>
      <vt:lpstr>STRATEJİK AMAÇ 2 (Devam)</vt:lpstr>
      <vt:lpstr>STRATEJİK AMAÇ 2</vt:lpstr>
      <vt:lpstr>STRATEJİK AMAÇ 3</vt:lpstr>
      <vt:lpstr>STRATEJİK AMAÇ 3</vt:lpstr>
      <vt:lpstr>STRATEJİK AMAÇ 4</vt:lpstr>
      <vt:lpstr>STRATEJİK AMAÇ 4</vt:lpstr>
      <vt:lpstr>STRATEJİK AMAÇ 5</vt:lpstr>
      <vt:lpstr>STRATEJİK AMAÇ 5</vt:lpstr>
      <vt:lpstr>SONUÇ VE ÖNERİLER </vt:lpstr>
      <vt:lpstr>SONUÇ VE ÖNERİLER </vt:lpstr>
      <vt:lpstr>FAALİYETLER</vt:lpstr>
      <vt:lpstr>GERÇEKLEŞTİRİLEN FAALİYETLER</vt:lpstr>
      <vt:lpstr>GERÇEKLEŞTİRİLEN DİĞER FAALİYETLER</vt:lpstr>
      <vt:lpstr>ÖRNEK FAALİYET GÖRSELLERİ (Fotoğraf, Afiş vb.)</vt:lpstr>
      <vt:lpstr>DANIŞMA KURULU</vt:lpstr>
      <vt:lpstr>PAYDAŞ KATILIMI (Danışma Kurulu ve Stratejik İşbirlikleri)</vt:lpstr>
      <vt:lpstr>PAYDAŞ KATILIMI (Danışma Kurulu ve Stratejik İşbirlikleri)</vt:lpstr>
      <vt:lpstr>2023 TURİZ FAKÜLTESİ MEMNUNİYET ORANLARI</vt:lpstr>
      <vt:lpstr>2023 BAHAR YARIYILI 7+1 MEMNUNİYET ANKETİ SONUÇLARI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Elif Kaymaz</cp:lastModifiedBy>
  <cp:revision>251</cp:revision>
  <dcterms:created xsi:type="dcterms:W3CDTF">2020-09-09T19:50:56Z</dcterms:created>
  <dcterms:modified xsi:type="dcterms:W3CDTF">2024-02-13T10:39:21Z</dcterms:modified>
</cp:coreProperties>
</file>