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7" roundtripDataSignature="AMtx7mi59hSia61Mw4XCWJ8CZgQVCXR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EB4394-F28D-4947-8F00-1318DDA876B1}">
  <a:tblStyle styleId="{12EB4394-F28D-4947-8F00-1318DDA876B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fill>
          <a:solidFill>
            <a:srgbClr val="E8EBF5"/>
          </a:solidFill>
        </a:fill>
      </a:tcStyle>
    </a:band1H>
    <a:band2H>
      <a:tcTxStyle/>
    </a:band2H>
    <a:band1V>
      <a:tcTxStyle/>
      <a:tcStyle>
        <a:fill>
          <a:solidFill>
            <a:srgbClr val="E8EBF5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86A85F9-44A4-4185-BBA5-7F6307B2ACE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customschemas.google.com/relationships/presentationmetadata" Target="metadata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dirty="0"/>
              <a:t>MEMNUNİYET</a:t>
            </a:r>
            <a:r>
              <a:rPr lang="tr-TR" baseline="0" dirty="0"/>
              <a:t> ORANLARI</a:t>
            </a:r>
            <a:endParaRPr lang="tr-T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4.9247056062481684E-2"/>
          <c:y val="7.2954435699918496E-2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Hedef	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Sayfa1!$A$2:$A$4</c:f>
              <c:strCache>
                <c:ptCount val="3"/>
                <c:pt idx="0">
                  <c:v>Çalışan Memnuniyet Oranı </c:v>
                </c:pt>
                <c:pt idx="1">
                  <c:v>Paydaş Memnuniyeti Oranı </c:v>
                </c:pt>
                <c:pt idx="2">
                  <c:v>Öğrenci Memnuniyeti Oranı 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70</c:v>
                </c:pt>
                <c:pt idx="1">
                  <c:v>75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2F-4490-8778-E5D6ACD7D9EC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Gerçekleşme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Sayfa1!$A$2:$A$4</c:f>
              <c:strCache>
                <c:ptCount val="3"/>
                <c:pt idx="0">
                  <c:v>Çalışan Memnuniyet Oranı </c:v>
                </c:pt>
                <c:pt idx="1">
                  <c:v>Paydaş Memnuniyeti Oranı </c:v>
                </c:pt>
                <c:pt idx="2">
                  <c:v>Öğrenci Memnuniyeti Oranı </c:v>
                </c:pt>
              </c:strCache>
            </c:strRef>
          </c:cat>
          <c:val>
            <c:numRef>
              <c:f>Sayfa1!$C$2:$C$4</c:f>
              <c:numCache>
                <c:formatCode>General</c:formatCode>
                <c:ptCount val="3"/>
                <c:pt idx="0">
                  <c:v>64.55</c:v>
                </c:pt>
                <c:pt idx="1">
                  <c:v>94.71</c:v>
                </c:pt>
                <c:pt idx="2">
                  <c:v>64.48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2F-4490-8778-E5D6ACD7D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5772384"/>
        <c:axId val="1348964128"/>
      </c:barChart>
      <c:catAx>
        <c:axId val="138577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48964128"/>
        <c:crosses val="autoZero"/>
        <c:auto val="1"/>
        <c:lblAlgn val="ctr"/>
        <c:lblOffset val="100"/>
        <c:noMultiLvlLbl val="0"/>
      </c:catAx>
      <c:valAx>
        <c:axId val="1348964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8577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bg>
      <p:bgPr>
        <a:solidFill>
          <a:srgbClr val="003DA6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ctrTitle"/>
          </p:nvPr>
        </p:nvSpPr>
        <p:spPr>
          <a:xfrm>
            <a:off x="1524000" y="223847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subTitle"/>
          </p:nvPr>
        </p:nvSpPr>
        <p:spPr>
          <a:xfrm>
            <a:off x="1524000" y="398631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8" name="Google Shape;1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46710" y="518147"/>
            <a:ext cx="1498591" cy="1579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1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2"/>
          <p:cNvSpPr txBox="1"/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" type="body"/>
          </p:nvPr>
        </p:nvSpPr>
        <p:spPr>
          <a:xfrm rot="5400000">
            <a:off x="1799434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/>
          <p:nvPr/>
        </p:nvSpPr>
        <p:spPr>
          <a:xfrm>
            <a:off x="0" y="0"/>
            <a:ext cx="12192000" cy="1021644"/>
          </a:xfrm>
          <a:prstGeom prst="rect">
            <a:avLst/>
          </a:prstGeom>
          <a:solidFill>
            <a:srgbClr val="003DA6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3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3"/>
          <p:cNvSpPr/>
          <p:nvPr/>
        </p:nvSpPr>
        <p:spPr>
          <a:xfrm>
            <a:off x="0" y="6449902"/>
            <a:ext cx="12192000" cy="420227"/>
          </a:xfrm>
          <a:prstGeom prst="rect">
            <a:avLst/>
          </a:prstGeom>
          <a:solidFill>
            <a:srgbClr val="595959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3"/>
          <p:cNvSpPr txBox="1"/>
          <p:nvPr/>
        </p:nvSpPr>
        <p:spPr>
          <a:xfrm>
            <a:off x="481214" y="6559986"/>
            <a:ext cx="301076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b="0" i="0" lang="tr-TR" sz="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Copyright 2021 Sakarya Uygulamalı Bilimler Üniversitesi. Her hakkı saklıdır.</a:t>
            </a:r>
            <a:endParaRPr/>
          </a:p>
        </p:txBody>
      </p:sp>
      <p:pic>
        <p:nvPicPr>
          <p:cNvPr id="24" name="Google Shape;2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2330" y="174653"/>
            <a:ext cx="700415" cy="73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bg>
      <p:bgPr>
        <a:solidFill>
          <a:srgbClr val="003DA6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 txBox="1"/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" type="body"/>
          </p:nvPr>
        </p:nvSpPr>
        <p:spPr>
          <a:xfrm>
            <a:off x="831851" y="4589471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DA9DB"/>
              </a:buClr>
              <a:buSzPts val="2400"/>
              <a:buNone/>
              <a:defRPr sz="2400">
                <a:solidFill>
                  <a:srgbClr val="8DA9D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49308" y="578025"/>
            <a:ext cx="1710841" cy="1805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6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6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37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7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7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8"/>
          <p:cNvSpPr txBox="1"/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8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38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38"/>
          <p:cNvSpPr txBox="1"/>
          <p:nvPr>
            <p:ph idx="3" type="body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38"/>
          <p:cNvSpPr txBox="1"/>
          <p:nvPr>
            <p:ph idx="4" type="body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8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9"/>
          <p:cNvSpPr txBox="1"/>
          <p:nvPr>
            <p:ph idx="1" type="body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3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39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9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0"/>
          <p:cNvSpPr/>
          <p:nvPr>
            <p:ph idx="2" type="pic"/>
          </p:nvPr>
        </p:nvSpPr>
        <p:spPr>
          <a:xfrm>
            <a:off x="5183188" y="987433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4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40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40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Relationship Id="rId4" Type="http://schemas.openxmlformats.org/officeDocument/2006/relationships/image" Target="../media/image17.png"/><Relationship Id="rId11" Type="http://schemas.openxmlformats.org/officeDocument/2006/relationships/image" Target="../media/image12.png"/><Relationship Id="rId10" Type="http://schemas.openxmlformats.org/officeDocument/2006/relationships/image" Target="../media/image18.jpg"/><Relationship Id="rId12" Type="http://schemas.openxmlformats.org/officeDocument/2006/relationships/image" Target="../media/image19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Relationship Id="rId4" Type="http://schemas.openxmlformats.org/officeDocument/2006/relationships/image" Target="../media/image13.jpg"/><Relationship Id="rId5" Type="http://schemas.openxmlformats.org/officeDocument/2006/relationships/image" Target="../media/image23.jpg"/><Relationship Id="rId6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Relationship Id="rId4" Type="http://schemas.openxmlformats.org/officeDocument/2006/relationships/image" Target="../media/image2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chart" Target="../charts/chart1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DA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1432560" y="1254033"/>
            <a:ext cx="9501052" cy="3174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1" lang="tr-TR" sz="4400"/>
              <a:t>2023 Yılı </a:t>
            </a:r>
            <a:br>
              <a:rPr b="1" i="1" lang="tr-TR" sz="4400"/>
            </a:br>
            <a:r>
              <a:rPr b="1" i="1" lang="tr-TR" sz="4400"/>
              <a:t>Performans Değerlendirmesi</a:t>
            </a:r>
            <a:endParaRPr b="1" i="1" sz="4400"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611086" y="4428308"/>
            <a:ext cx="9144000" cy="1240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4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42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b="1" lang="tr-TR" sz="5800">
                <a:latin typeface="Calibri"/>
                <a:ea typeface="Calibri"/>
                <a:cs typeface="Calibri"/>
                <a:sym typeface="Calibri"/>
              </a:rPr>
              <a:t>TURİZM FAKÜLTESİ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7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b="1" sz="7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2</a:t>
            </a:r>
            <a:endParaRPr/>
          </a:p>
        </p:txBody>
      </p:sp>
      <p:graphicFrame>
        <p:nvGraphicFramePr>
          <p:cNvPr id="152" name="Google Shape;152;p10"/>
          <p:cNvGraphicFramePr/>
          <p:nvPr/>
        </p:nvGraphicFramePr>
        <p:xfrm>
          <a:off x="340867" y="128025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53625"/>
                <a:gridCol w="1239000"/>
                <a:gridCol w="1239000"/>
                <a:gridCol w="1459975"/>
                <a:gridCol w="1350925"/>
                <a:gridCol w="1845200"/>
              </a:tblGrid>
              <a:tr h="65017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Bölgesel, ulusal ve uluslararası ihtiyaçlar doğrultusunda araştırmalar yapıp, teknoloji geliştirerek nitelikli ve ticarileşebilir Ar-Ge çalışmaları yapmak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57337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2.1: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Paydaş ihtiyaçlarını dikkate alarak Ar-Ge çalışmalarını arttırmak</a:t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392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573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508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Patent, Faydalı Model ve Endüstriyel Tasarım Başvuru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 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3825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Sonuçlanan Patent, Faydalı Model ve Endüstriyel Tasarım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0 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 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4375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SCI, SCI-Expanded, SSCI ve AHCI tarafından taranan dergilerde yayımlanan makale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233.33 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875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4 - SCI, SCI-expanded, SSCI ve AHCI dışındaki indeksler tarafından taranan dergilerde yayımlanan makale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136.21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01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5 - Ar-Ge Kapsamında Paydaşlarla Yapılan İşbirliği Sayısı 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 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Çok Kötü	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2 (Devam)</a:t>
            </a:r>
            <a:endParaRPr/>
          </a:p>
        </p:txBody>
      </p:sp>
      <p:graphicFrame>
        <p:nvGraphicFramePr>
          <p:cNvPr id="158" name="Google Shape;158;p11"/>
          <p:cNvGraphicFramePr/>
          <p:nvPr/>
        </p:nvGraphicFramePr>
        <p:xfrm>
          <a:off x="332110" y="12712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99400"/>
                <a:gridCol w="1252325"/>
                <a:gridCol w="1252325"/>
                <a:gridCol w="1475675"/>
                <a:gridCol w="1365475"/>
                <a:gridCol w="18650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Bölgesel, ulusal ve uluslararası ihtiyaçlar doğrultusunda araştırmalar yapıp, teknoloji geliştirerek nitelikli ve ticarileşebilir Ar-Ge çalışmaları yapmak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2.1: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Paydaş ihtiyaçlarını dikkate alarak Ar-Ge çalışmalarını arttırmak</a:t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325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6 - Q1 Yayın Sayısı 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0.00 %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05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7 - Kabul edilen dış kaynaklı araştırma projesi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0.00 %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6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8 - BAP kapsamında desteklenen araştırma projeleri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150.00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9 - Üniversite öğrencileri destekleme projesi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71.43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Orta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2</a:t>
            </a:r>
            <a:endParaRPr/>
          </a:p>
        </p:txBody>
      </p:sp>
      <p:graphicFrame>
        <p:nvGraphicFramePr>
          <p:cNvPr id="164" name="Google Shape;164;p12"/>
          <p:cNvGraphicFramePr/>
          <p:nvPr/>
        </p:nvGraphicFramePr>
        <p:xfrm>
          <a:off x="601052" y="12681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25225"/>
                <a:gridCol w="1075500"/>
                <a:gridCol w="1195725"/>
                <a:gridCol w="1408950"/>
                <a:gridCol w="1303750"/>
                <a:gridCol w="17807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Bölgesel, ulusal ve uluslararası ihtiyaçlar doğrultusunda araştırmalar yapıp, teknoloji geliştirerek nitelikli ve ticarileşebilir Ar-Ge çalışmaları yapmak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2.2: </a:t>
                      </a:r>
                      <a:r>
                        <a:rPr b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Ar-Ge çalışmalarına yönelik üniversite laboratuvar alt yapısını kurmak ve güçlendirmek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Akredite Olan Laboratuvar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Akredite Olan Laboratuvarlarda Paydaşlara Sunulan Hizmet Sayısı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13"/>
          <p:cNvGraphicFramePr/>
          <p:nvPr/>
        </p:nvGraphicFramePr>
        <p:xfrm>
          <a:off x="601052" y="14734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5228250"/>
                <a:gridCol w="1143000"/>
                <a:gridCol w="1402575"/>
                <a:gridCol w="2149525"/>
                <a:gridCol w="1066550"/>
              </a:tblGrid>
              <a:tr h="513125">
                <a:tc gridSpan="5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18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Topluma değer katan ve değer üreten toplumsal sorunların çözüm merkezi olmak</a:t>
                      </a:r>
                      <a:endParaRPr b="0" i="0" sz="18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</a:tr>
              <a:tr h="618225"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3.1: </a:t>
                      </a:r>
                      <a:r>
                        <a:rPr b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olarak düzenlenen Yaşam Boyu Öğrenim faaliyetlerini ve toplumsal faaliyet sayısını arttırmak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5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5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385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GERÇEKLEŞME ORANI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Yaşam Boyu Öğrenim Kapsamında Topluma Yönelik Verilen Eğitim ve Sertifika Programları Sayısı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0" name="Google Shape;170;p13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3</a:t>
            </a:r>
            <a:endParaRPr/>
          </a:p>
        </p:txBody>
      </p:sp>
      <p:graphicFrame>
        <p:nvGraphicFramePr>
          <p:cNvPr id="171" name="Google Shape;171;p13"/>
          <p:cNvGraphicFramePr/>
          <p:nvPr/>
        </p:nvGraphicFramePr>
        <p:xfrm>
          <a:off x="481013" y="13004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71375"/>
                <a:gridCol w="1087250"/>
                <a:gridCol w="1208775"/>
                <a:gridCol w="1424350"/>
                <a:gridCol w="1317975"/>
                <a:gridCol w="180020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Topluma değer katan ve değer üreten toplumsal sorunların çözüm merkezi olmak</a:t>
                      </a:r>
                      <a:endParaRPr b="0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3.1: </a:t>
                      </a:r>
                      <a:r>
                        <a:rPr b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olarak düzenlenen Yaşam Boyu Öğrenim faaliyetlerini ve toplumsal faaliyet sayısını arttırmak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Yaşam Boyu Öğrenim Kapsamında Topluma Yönelik Verilen Eğitim Programları Sayısı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</a:rPr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80.00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İyi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Yaşam Boyu Öğrenim Kapsamında Topluma Yönelik Verilen Sertifika Programları Sayısı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</a:rPr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 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Çok Kötü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3</a:t>
            </a:r>
            <a:endParaRPr/>
          </a:p>
        </p:txBody>
      </p:sp>
      <p:graphicFrame>
        <p:nvGraphicFramePr>
          <p:cNvPr id="177" name="Google Shape;177;p14"/>
          <p:cNvGraphicFramePr/>
          <p:nvPr/>
        </p:nvGraphicFramePr>
        <p:xfrm>
          <a:off x="481013" y="11694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71375"/>
                <a:gridCol w="1087250"/>
                <a:gridCol w="1208775"/>
                <a:gridCol w="1424350"/>
                <a:gridCol w="1317975"/>
                <a:gridCol w="180020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Topluma değer katan ve değer üreten toplumsal sorunların çözüm merkezi olmak</a:t>
                      </a:r>
                      <a:endParaRPr b="0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3.2: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Toplumsal fayda temelli etkinlik ve projeler geliştirmek</a:t>
                      </a:r>
                      <a:endParaRPr b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Toplumsal Sorunların Çözülmesine Yönelik Proje ve Faaliyet Sayısı (Sosyal sorumluluk projeleri, STK’lar ile yapılan projeler, konferans, seminer, panel, sergi, defile, gösteri vb. faaliyet sayısı)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147.06 	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Sosyal, kültürel ve sportif faaliyet sayısı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106.52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Dezavantajlı gruplara yönelik sosyal entegrasyon ve kapsayıcılığa ilişkin yapılan faaliyet sayısı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60.00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Orta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4 - Mezunlara yönelik gerçekleştirilen faaliyet sayısı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150.00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4</a:t>
            </a:r>
            <a:endParaRPr/>
          </a:p>
        </p:txBody>
      </p:sp>
      <p:graphicFrame>
        <p:nvGraphicFramePr>
          <p:cNvPr id="183" name="Google Shape;183;p15"/>
          <p:cNvGraphicFramePr/>
          <p:nvPr/>
        </p:nvGraphicFramePr>
        <p:xfrm>
          <a:off x="601052" y="130192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25225"/>
                <a:gridCol w="1075500"/>
                <a:gridCol w="1195725"/>
                <a:gridCol w="1408950"/>
                <a:gridCol w="1303750"/>
                <a:gridCol w="17807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destek süreçlerinin etkinliğini ve verimliliğini arttırmak</a:t>
                      </a:r>
                      <a:endParaRPr b="1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4.1: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destek süreçlerinde operasyonel çevikliği arttırarak hizmet kalitesini sürekli iyileştirmek</a:t>
                      </a:r>
                      <a:endParaRPr b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İdari Hizmetlerin Karşılanma Oranı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100.00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İdari Hizmetlere Duyulan Memnuniyet Oranı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61,79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102.98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Personelin gelişimini sağlamaya yönelik hizmet içi eğitim sayısı 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200.00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4 - İdari destek süreçlerine yönelik iyileştirme sayısı 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200.00 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4</a:t>
            </a:r>
            <a:endParaRPr/>
          </a:p>
        </p:txBody>
      </p:sp>
      <p:graphicFrame>
        <p:nvGraphicFramePr>
          <p:cNvPr id="189" name="Google Shape;189;p16"/>
          <p:cNvGraphicFramePr/>
          <p:nvPr/>
        </p:nvGraphicFramePr>
        <p:xfrm>
          <a:off x="609599" y="13019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21950"/>
                <a:gridCol w="1074675"/>
                <a:gridCol w="1194775"/>
                <a:gridCol w="1407875"/>
                <a:gridCol w="1302725"/>
                <a:gridCol w="17793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destek süreçlerinin etkinliğini ve verimliliğini arttırmak</a:t>
                      </a:r>
                      <a:endParaRPr b="1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4.2: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Fiziksel ve teknolojik altyapıyı güçlendirmek ve sürekli iyileştirmek</a:t>
                      </a:r>
                      <a:endParaRPr b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Fiziksel ve Teknolojik Altyapısı Tamamlanan Projelerin Sayısı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</a:rPr>
                        <a:t>0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</a:rPr>
                        <a:t>1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</a:rPr>
                        <a:t>0.00 %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</a:rPr>
                        <a:t>-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5</a:t>
            </a:r>
            <a:endParaRPr/>
          </a:p>
        </p:txBody>
      </p:sp>
      <p:graphicFrame>
        <p:nvGraphicFramePr>
          <p:cNvPr id="195" name="Google Shape;195;p17"/>
          <p:cNvGraphicFramePr/>
          <p:nvPr/>
        </p:nvGraphicFramePr>
        <p:xfrm>
          <a:off x="601052" y="1301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25225"/>
                <a:gridCol w="1075500"/>
                <a:gridCol w="1195725"/>
                <a:gridCol w="1408950"/>
                <a:gridCol w="1303750"/>
                <a:gridCol w="17807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Katılımcı, şeffaf ve değişime açık bir yönetim anlayışıyla kurumsal kültürü geliştirmek</a:t>
                      </a:r>
                      <a:endParaRPr b="0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5.1: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amaç ve hedeflerin gerçekleşmesi için marka imajını güçlendirmek ve bilinirliği arttırmak</a:t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473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Çalışan Memnuniyet Oranı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64,55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92.21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95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Paydaş Memnuniyeti Oranı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94,71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126.28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575">
                <a:tc>
                  <a:txBody>
                    <a:bodyPr/>
                    <a:lstStyle/>
                    <a:p>
                      <a:pPr indent="0" lvl="0" marL="8731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Öğrenci Memnuniyeti Oranı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64,48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99.20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4 - Üniversitemizin tanınırlığını artıcı faaliyet sayısı (İstişare toplantıları, yönetsel düzeyde medyada yer alınan programlar vb.) 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155.56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87313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  <a:p>
                      <a:pPr indent="0" lvl="0" marL="87313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5</a:t>
            </a:r>
            <a:endParaRPr/>
          </a:p>
        </p:txBody>
      </p:sp>
      <p:graphicFrame>
        <p:nvGraphicFramePr>
          <p:cNvPr id="201" name="Google Shape;201;p18"/>
          <p:cNvGraphicFramePr/>
          <p:nvPr/>
        </p:nvGraphicFramePr>
        <p:xfrm>
          <a:off x="601052" y="13019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225225"/>
                <a:gridCol w="1075500"/>
                <a:gridCol w="1195725"/>
                <a:gridCol w="1408950"/>
                <a:gridCol w="1303750"/>
                <a:gridCol w="17807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Katılımcı, şeffaf ve değişime açık bir yönetim anlayışıyla kurumsal kültürü geliştirmek</a:t>
                      </a:r>
                      <a:endParaRPr b="0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5.1: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Kurumsal amaç ve hedeflerin gerçekleşmesi için marka imajını güçlendirmek ve bilinirliği arttırmak</a:t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Ulusal İşbirliği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690.00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Uluslararası İş Birliği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Kötü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Danışma kurulları ile gerçekleştirilen faaliyet sayısı 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100.00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Çok İyi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SONUÇ VE ÖNERİLER </a:t>
            </a:r>
            <a:endParaRPr/>
          </a:p>
        </p:txBody>
      </p:sp>
      <p:graphicFrame>
        <p:nvGraphicFramePr>
          <p:cNvPr id="207" name="Google Shape;207;p19"/>
          <p:cNvGraphicFramePr/>
          <p:nvPr/>
        </p:nvGraphicFramePr>
        <p:xfrm>
          <a:off x="1148507" y="128774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2996225"/>
                <a:gridCol w="707525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Yüksek</a:t>
                      </a: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Başarının Kaynağı</a:t>
                      </a:r>
                      <a:r>
                        <a:rPr b="1" lang="tr-TR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/Sebebi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Üniversitemizi İlk Sırada Tercih Eden Öğrenci Sayısı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+1 Uygulamalı Eğitim Modeli ile İstihdam Edilen Öğrenci Sayısı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SCI, SCI-Expanded, SSCI ve AHCI tarafından taranan dergilerde yayımlanan makale sayısı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8 - BAP kapsamında desteklenen araştırma projeleri sayısı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Toplumsal Sorunların Çözülmesine Yönelik Proje ve Faaliyet Sayısı (Sosyal sorumluluk projeleri, STK’lar ile yapılan projeler, konferans, seminer, panel, sergi, defile, gösteri vb. faaliyet sayısı)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2"/>
          <p:cNvGraphicFramePr/>
          <p:nvPr/>
        </p:nvGraphicFramePr>
        <p:xfrm>
          <a:off x="1130974" y="14409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{12EB4394-F28D-4947-8F00-1318DDA876B1}</a:tableStyleId>
              </a:tblPr>
              <a:tblGrid>
                <a:gridCol w="3299700"/>
                <a:gridCol w="4572000"/>
                <a:gridCol w="1808950"/>
              </a:tblGrid>
              <a:tr h="499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2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</a:tr>
              <a:tr h="359100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İNSAN KAYNAKLARI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Profesör 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591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Doçent 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591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Dr. Öğr. Üyesi</a:t>
                      </a: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591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Araştırma Görevlisi 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591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Öğretim Görevlisi 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591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İdari Personel</a:t>
                      </a: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Sayısı 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593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 SAYILARI</a:t>
                      </a:r>
                      <a:b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FİZİKİ KAPASİTE</a:t>
                      </a:r>
                      <a:endParaRPr b="1"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Öğrenci 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1834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593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Yabancı</a:t>
                      </a: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Uyruklu Öğrenci 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225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Derslik Sayısı</a:t>
                      </a:r>
                      <a:endParaRPr b="0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35910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Laboratuvar Sayısı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</a:tr>
              <a:tr h="379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KURUL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VE KOMİSYONLAR 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Kurul</a:t>
                      </a: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ve Komisyon </a:t>
                      </a:r>
                      <a:r>
                        <a:rPr b="0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Sayısı</a:t>
                      </a:r>
                      <a:endParaRPr b="0" sz="18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i="0"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92" name="Google Shape;92;p2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GENEL BİLGİLER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SONUÇ VE ÖNERİLER </a:t>
            </a:r>
            <a:endParaRPr/>
          </a:p>
        </p:txBody>
      </p:sp>
      <p:graphicFrame>
        <p:nvGraphicFramePr>
          <p:cNvPr id="213" name="Google Shape;213;p20"/>
          <p:cNvGraphicFramePr/>
          <p:nvPr/>
        </p:nvGraphicFramePr>
        <p:xfrm>
          <a:off x="1245325" y="11519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2996225"/>
                <a:gridCol w="7075250"/>
              </a:tblGrid>
              <a:tr h="72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Düşük</a:t>
                      </a: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Planlanan İyileştirme</a:t>
                      </a:r>
                      <a:r>
                        <a:rPr b="1" lang="tr-TR" sz="18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nin Açıklaması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4 - Değişim Programları ile Gelen Öğrenci Sayısı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Paydaş Beklentileri Doğrultusunda   Güncellenen Program Sayısı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5 - Ar-Ge Kapsamında Paydaşlarla Yapılan İşbirliği Sayısı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Yaşam Boyu Öğrenim Kapsamında Topluma Yönelik Verilen Sertifika Programları Sayısı 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-1714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EFF7"/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Akredite Olan Program Sayısı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EB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"/>
          <p:cNvSpPr txBox="1"/>
          <p:nvPr>
            <p:ph type="title"/>
          </p:nvPr>
        </p:nvSpPr>
        <p:spPr>
          <a:xfrm>
            <a:off x="831851" y="1709746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tr-TR"/>
              <a:t>FAALİYETLER</a:t>
            </a:r>
            <a:endParaRPr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GERÇEKLEŞTİRİLEN FAALİYETLER</a:t>
            </a:r>
            <a:endParaRPr/>
          </a:p>
        </p:txBody>
      </p:sp>
      <p:pic>
        <p:nvPicPr>
          <p:cNvPr descr="metin, ekran görüntüsü, diyagram, yazılım içeren bir resim&#10;&#10;Açıklama otomatik olarak oluşturuldu" id="224" name="Google Shape;224;p22"/>
          <p:cNvPicPr preferRelativeResize="0"/>
          <p:nvPr/>
        </p:nvPicPr>
        <p:blipFill rotWithShape="1">
          <a:blip r:embed="rId3">
            <a:alphaModFix/>
          </a:blip>
          <a:srcRect b="11856" l="0" r="51375" t="17292"/>
          <a:stretch/>
        </p:blipFill>
        <p:spPr>
          <a:xfrm>
            <a:off x="7386589" y="3883944"/>
            <a:ext cx="3292576" cy="2371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in, ekran görüntüsü, diyagram, sayı, numara içeren bir resim&#10;&#10;Açıklama otomatik olarak oluşturuldu" id="225" name="Google Shape;225;p22"/>
          <p:cNvPicPr preferRelativeResize="0"/>
          <p:nvPr/>
        </p:nvPicPr>
        <p:blipFill rotWithShape="1">
          <a:blip r:embed="rId4">
            <a:alphaModFix/>
          </a:blip>
          <a:srcRect b="8556" l="0" r="31613" t="20592"/>
          <a:stretch/>
        </p:blipFill>
        <p:spPr>
          <a:xfrm>
            <a:off x="1512835" y="3715988"/>
            <a:ext cx="5065247" cy="2593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in, ekran görüntüsü, diyagram, çizgi içeren bir resim&#10;&#10;Açıklama otomatik olarak oluşturuldu" id="226" name="Google Shape;226;p22"/>
          <p:cNvPicPr preferRelativeResize="0"/>
          <p:nvPr/>
        </p:nvPicPr>
        <p:blipFill rotWithShape="1">
          <a:blip r:embed="rId5">
            <a:alphaModFix/>
          </a:blip>
          <a:srcRect b="7850" l="0" r="722" t="18293"/>
          <a:stretch/>
        </p:blipFill>
        <p:spPr>
          <a:xfrm>
            <a:off x="1698980" y="1082351"/>
            <a:ext cx="8794040" cy="252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GERÇEKLEŞTİRİLEN DİĞER FAALİYETLER</a:t>
            </a:r>
            <a:endParaRPr/>
          </a:p>
        </p:txBody>
      </p:sp>
      <p:graphicFrame>
        <p:nvGraphicFramePr>
          <p:cNvPr id="232" name="Google Shape;232;p23"/>
          <p:cNvGraphicFramePr/>
          <p:nvPr/>
        </p:nvGraphicFramePr>
        <p:xfrm>
          <a:off x="1032618" y="13495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{12EB4394-F28D-4947-8F00-1318DDA876B1}</a:tableStyleId>
              </a:tblPr>
              <a:tblGrid>
                <a:gridCol w="4537825"/>
                <a:gridCol w="3221775"/>
                <a:gridCol w="2367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Faaliyet</a:t>
                      </a:r>
                      <a:r>
                        <a:rPr lang="tr-TR" sz="1800"/>
                        <a:t> Adı</a:t>
                      </a:r>
                      <a:endParaRPr sz="1800"/>
                    </a:p>
                  </a:txBody>
                  <a:tcPr marT="45725" marB="45725" marR="91450" marL="91450"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Faaliyet Türü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Gerçekleşme Tarihi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3DA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Ekmek Yapım Etkinliği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Yüz yüze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08.02.2023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TÜBİTAK Bilim Söyleşileri – Sorumlu İnsan, Sorumlu Turist Etkinlikleri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23.11.2023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Otel Yönetiminde Örnek Olay Analizleri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28.03.2023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İNGANT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26-28.10.2023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33" name="Google Shape;233;p23"/>
          <p:cNvGraphicFramePr/>
          <p:nvPr/>
        </p:nvGraphicFramePr>
        <p:xfrm>
          <a:off x="1032618" y="34794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{12EB4394-F28D-4947-8F00-1318DDA876B1}</a:tableStyleId>
              </a:tblPr>
              <a:tblGrid>
                <a:gridCol w="4537825"/>
                <a:gridCol w="3221775"/>
                <a:gridCol w="2367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Türk Mutfağı Etkinlikleri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12.12.2023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4. Geleneksel Turizmde İstihdam ve Kariyer Günü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14.12.2023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100. Yıl Etkinlikleri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27.12.2023</a:t>
                      </a:r>
                      <a:endParaRPr/>
                    </a:p>
                  </a:txBody>
                  <a:tcPr marT="38100" marB="38100" marR="38100" marL="3810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AFAD Eğitimi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14.11.2023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Rekreasyon Bölümü Yürüyüş Etkinlikleri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</a:rPr>
                        <a:t>Yüz yüze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23.10.2023</a:t>
                      </a:r>
                      <a:endParaRPr/>
                    </a:p>
                  </a:txBody>
                  <a:tcPr marT="38100" marB="38100" marR="38100" marL="3810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4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ÖRNEK FAALİYET GÖRSELLERİ (Fotoğraf, Afiş vb.)</a:t>
            </a:r>
            <a:endParaRPr/>
          </a:p>
        </p:txBody>
      </p:sp>
      <p:pic>
        <p:nvPicPr>
          <p:cNvPr descr="metin, ekran görüntüsü, web sitesi, web sayfası içeren bir resim&#10;&#10;Açıklama otomatik olarak oluşturuldu" id="239" name="Google Shape;239;p24"/>
          <p:cNvPicPr preferRelativeResize="0"/>
          <p:nvPr/>
        </p:nvPicPr>
        <p:blipFill rotWithShape="1">
          <a:blip r:embed="rId3">
            <a:alphaModFix/>
          </a:blip>
          <a:srcRect b="21812" l="-869" r="-1" t="32314"/>
          <a:stretch/>
        </p:blipFill>
        <p:spPr>
          <a:xfrm>
            <a:off x="384445" y="1392700"/>
            <a:ext cx="1941562" cy="1893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in, ekran görüntüsü, poster, grafik tasarım içeren bir resim&#10;&#10;Açıklama otomatik olarak oluşturuldu" id="240" name="Google Shape;24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30868" y="1137562"/>
            <a:ext cx="1989120" cy="21284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ış mekan, giyim, kişi, şahıs, gökyüzü içeren bir resim&#10;&#10;Açıklama otomatik olarak oluşturuldu" id="241" name="Google Shape;24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46880" y="1392700"/>
            <a:ext cx="1991648" cy="1873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4"/>
          <p:cNvPicPr preferRelativeResize="0"/>
          <p:nvPr/>
        </p:nvPicPr>
        <p:blipFill rotWithShape="1">
          <a:blip r:embed="rId6">
            <a:alphaModFix/>
          </a:blip>
          <a:srcRect b="-3638" l="14105" r="14737" t="0"/>
          <a:stretch/>
        </p:blipFill>
        <p:spPr>
          <a:xfrm>
            <a:off x="4646879" y="3814493"/>
            <a:ext cx="1988177" cy="1938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0933" y="1392699"/>
            <a:ext cx="1905548" cy="187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0932" y="3814493"/>
            <a:ext cx="1905549" cy="1865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in, insan yüzü, kişi, şahıs, giyim içeren bir resim&#10;&#10;Açıklama otomatik olarak oluşturuldu" id="245" name="Google Shape;245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5789" y="3742237"/>
            <a:ext cx="1925890" cy="19381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tin, insan yüzü, ekran görüntüsü içeren bir resim&#10;&#10;Açıklama otomatik olarak oluşturuldu" id="246" name="Google Shape;246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92453" y="1352734"/>
            <a:ext cx="1941562" cy="1941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06665" y="3814492"/>
            <a:ext cx="2032980" cy="186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4"/>
          <p:cNvPicPr preferRelativeResize="0"/>
          <p:nvPr/>
        </p:nvPicPr>
        <p:blipFill rotWithShape="1">
          <a:blip r:embed="rId12">
            <a:alphaModFix/>
          </a:blip>
          <a:srcRect b="15338" l="20081" r="16127" t="0"/>
          <a:stretch/>
        </p:blipFill>
        <p:spPr>
          <a:xfrm>
            <a:off x="9419777" y="3814492"/>
            <a:ext cx="2021681" cy="1865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5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DANIŞMA KURULU</a:t>
            </a:r>
            <a:endParaRPr/>
          </a:p>
        </p:txBody>
      </p:sp>
      <p:graphicFrame>
        <p:nvGraphicFramePr>
          <p:cNvPr id="254" name="Google Shape;254;p25"/>
          <p:cNvGraphicFramePr/>
          <p:nvPr/>
        </p:nvGraphicFramePr>
        <p:xfrm>
          <a:off x="1361887" y="36855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{12EB4394-F28D-4947-8F00-1318DDA876B1}</a:tableStyleId>
              </a:tblPr>
              <a:tblGrid>
                <a:gridCol w="4606175"/>
                <a:gridCol w="4597625"/>
              </a:tblGrid>
              <a:tr h="284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AD-SOYAD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KURUM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3DA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Mustafa EROL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TAFED-Türkiye Aşçılar Federasyonu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Hakan GENÇ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Shearaton Bişkek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Faruk NALÇACI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LARGE Tours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Kubilay Güvener OCAK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Mövenpick Hotel Ankara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Tezcan ÖZDEMİR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Güral Sapanca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Osman Nuri ŞEN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Olbios Marina Hotel</a:t>
                      </a:r>
                      <a:endParaRPr b="0" sz="1800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255" name="Google Shape;255;p25"/>
          <p:cNvGraphicFramePr/>
          <p:nvPr/>
        </p:nvGraphicFramePr>
        <p:xfrm>
          <a:off x="1361887" y="14485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{12EB4394-F28D-4947-8F00-1318DDA876B1}</a:tableStyleId>
              </a:tblPr>
              <a:tblGrid>
                <a:gridCol w="4606175"/>
                <a:gridCol w="45976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AD-SOYAD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3DA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KURUM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3DA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Özkan ALKAN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İstanbul Hilton Maslak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Hakan ASLAN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Makel Hotel/Maksky Travel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Ümit Yaşar ATALAY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ERA Training&amp;Consultany Ltd.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Hakan BALCAN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Richmond Sapanca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Fatih DEMİR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Ege Aşçılar ve Pastacılar Fed.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Engin EKER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Eker Restoran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PAYDAŞ KATILIMI (Danışma Kurulu ve Stratejik İşbirlikleri)</a:t>
            </a:r>
            <a:endParaRPr/>
          </a:p>
        </p:txBody>
      </p:sp>
      <p:pic>
        <p:nvPicPr>
          <p:cNvPr descr="metin, menü, doküman, belge, yazı tipi içeren bir resim&#10;&#10;Açıklama otomatik olarak oluşturuldu" id="261" name="Google Shape;26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990" y="1165211"/>
            <a:ext cx="3934092" cy="4834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ç mekan, tavan, duvar, masa içeren bir resim&#10;&#10;Açıklama otomatik olarak oluşturuldu" id="262" name="Google Shape;26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3720" y="1413510"/>
            <a:ext cx="2687320" cy="20154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obilya, iç mekan, adam, insan, giyim içeren bir resim&#10;&#10;Açıklama otomatik olarak oluşturuldu" id="263" name="Google Shape;263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93720" y="3913450"/>
            <a:ext cx="2687549" cy="20154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san yüzü, adam, insan, video, ekran görüntüsü içeren bir resim&#10;&#10;Açıklama otomatik olarak oluşturuldu" id="264" name="Google Shape;264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9047" y="2460642"/>
            <a:ext cx="4495800" cy="224409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/>
          <p:nvPr/>
        </p:nvSpPr>
        <p:spPr>
          <a:xfrm>
            <a:off x="5100736" y="5928939"/>
            <a:ext cx="18412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TGA Toplantısı</a:t>
            </a:r>
            <a:endParaRPr/>
          </a:p>
        </p:txBody>
      </p:sp>
      <p:sp>
        <p:nvSpPr>
          <p:cNvPr id="266" name="Google Shape;266;p26"/>
          <p:cNvSpPr txBox="1"/>
          <p:nvPr/>
        </p:nvSpPr>
        <p:spPr>
          <a:xfrm>
            <a:off x="4426598" y="3429000"/>
            <a:ext cx="298918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SATUMED İftar Programı</a:t>
            </a:r>
            <a:endParaRPr b="1" sz="1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6"/>
          <p:cNvSpPr txBox="1"/>
          <p:nvPr/>
        </p:nvSpPr>
        <p:spPr>
          <a:xfrm>
            <a:off x="8630816" y="4849698"/>
            <a:ext cx="29111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Danışma Kurulu Toplantısı</a:t>
            </a:r>
            <a:endParaRPr/>
          </a:p>
        </p:txBody>
      </p:sp>
      <p:sp>
        <p:nvSpPr>
          <p:cNvPr id="268" name="Google Shape;268;p26"/>
          <p:cNvSpPr txBox="1"/>
          <p:nvPr/>
        </p:nvSpPr>
        <p:spPr>
          <a:xfrm>
            <a:off x="1169436" y="5830887"/>
            <a:ext cx="291115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Öneri Danışma Kurulu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7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PAYDAŞ KATILIMI (Danışma Kurulu ve Stratejik İşbirlikleri)</a:t>
            </a:r>
            <a:endParaRPr/>
          </a:p>
        </p:txBody>
      </p:sp>
      <p:pic>
        <p:nvPicPr>
          <p:cNvPr descr="metin, insan yüzü, ekran görüntüsü, adam, insan içeren bir resim&#10;&#10;Açıklama otomatik olarak oluşturuldu" id="274" name="Google Shape;274;p27"/>
          <p:cNvPicPr preferRelativeResize="0"/>
          <p:nvPr/>
        </p:nvPicPr>
        <p:blipFill rotWithShape="1">
          <a:blip r:embed="rId3">
            <a:alphaModFix/>
          </a:blip>
          <a:srcRect b="25222" l="0" r="1987" t="20460"/>
          <a:stretch/>
        </p:blipFill>
        <p:spPr>
          <a:xfrm>
            <a:off x="1142869" y="1395004"/>
            <a:ext cx="3867669" cy="459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7338" y="1278294"/>
            <a:ext cx="4015666" cy="4666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2023 </a:t>
            </a:r>
            <a:r>
              <a:rPr lang="tr-TR"/>
              <a:t>TURİZM</a:t>
            </a:r>
            <a:r>
              <a:rPr lang="tr-TR"/>
              <a:t> FAKÜLTESİ MEMNUNİYET ORANLARI</a:t>
            </a:r>
            <a:endParaRPr/>
          </a:p>
        </p:txBody>
      </p:sp>
      <p:graphicFrame>
        <p:nvGraphicFramePr>
          <p:cNvPr id="281" name="Google Shape;281;p28"/>
          <p:cNvGraphicFramePr/>
          <p:nvPr/>
        </p:nvGraphicFramePr>
        <p:xfrm>
          <a:off x="2032000" y="1296955"/>
          <a:ext cx="7942424" cy="4841378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2023 BAHAR YARIYILI 7+1 MEMNUNİYET ANKETİ SONUÇLARI</a:t>
            </a:r>
            <a:endParaRPr/>
          </a:p>
        </p:txBody>
      </p:sp>
      <p:sp>
        <p:nvSpPr>
          <p:cNvPr id="287" name="Google Shape;287;p29"/>
          <p:cNvSpPr txBox="1"/>
          <p:nvPr/>
        </p:nvSpPr>
        <p:spPr>
          <a:xfrm>
            <a:off x="1265941" y="5015527"/>
            <a:ext cx="18412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Öğrenci Memnuniyet Oranı</a:t>
            </a:r>
            <a:endParaRPr/>
          </a:p>
        </p:txBody>
      </p:sp>
      <p:sp>
        <p:nvSpPr>
          <p:cNvPr id="288" name="Google Shape;288;p29"/>
          <p:cNvSpPr txBox="1"/>
          <p:nvPr/>
        </p:nvSpPr>
        <p:spPr>
          <a:xfrm>
            <a:off x="9206202" y="5015528"/>
            <a:ext cx="18412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Öğretim Elemanı Memnuniyet Oranı</a:t>
            </a:r>
            <a:endParaRPr/>
          </a:p>
        </p:txBody>
      </p:sp>
      <p:sp>
        <p:nvSpPr>
          <p:cNvPr id="289" name="Google Shape;289;p29"/>
          <p:cNvSpPr txBox="1"/>
          <p:nvPr/>
        </p:nvSpPr>
        <p:spPr>
          <a:xfrm>
            <a:off x="5520611" y="5015528"/>
            <a:ext cx="184123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İşveren Memnuniyet Oranı</a:t>
            </a:r>
            <a:endParaRPr/>
          </a:p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115840"/>
            <a:ext cx="4640886" cy="2670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55413" y="2190478"/>
            <a:ext cx="3641871" cy="258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2923" y="2115840"/>
            <a:ext cx="3859077" cy="267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GENEL PERFORMANS</a:t>
            </a:r>
            <a:endParaRPr/>
          </a:p>
        </p:txBody>
      </p:sp>
      <p:pic>
        <p:nvPicPr>
          <p:cNvPr descr="metin, daire, yazı tipi, diyagram içeren bir resim&#10;&#10;Açıklama otomatik olarak oluşturuldu" id="98" name="Google Shape;9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326" y="1464905"/>
            <a:ext cx="7043347" cy="4599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3DA6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6310" y="2101370"/>
            <a:ext cx="3419378" cy="3607734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/>
          <p:nvPr/>
        </p:nvSpPr>
        <p:spPr>
          <a:xfrm>
            <a:off x="4302880" y="1024909"/>
            <a:ext cx="35862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TEŞEKKÜRLER</a:t>
            </a:r>
            <a:endParaRPr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 2023 YILI STRATEJİ BAZLI PERFORMANS GRAFİĞİ</a:t>
            </a:r>
            <a:endParaRPr/>
          </a:p>
        </p:txBody>
      </p:sp>
      <p:sp>
        <p:nvSpPr>
          <p:cNvPr id="104" name="Google Shape;104;p4"/>
          <p:cNvSpPr txBox="1"/>
          <p:nvPr/>
        </p:nvSpPr>
        <p:spPr>
          <a:xfrm>
            <a:off x="2505937" y="5653900"/>
            <a:ext cx="678334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 sayfada stratejiler bazında performans grafikleri yer alacaktır.</a:t>
            </a:r>
            <a:endParaRPr/>
          </a:p>
        </p:txBody>
      </p:sp>
      <p:pic>
        <p:nvPicPr>
          <p:cNvPr descr="metin, ekran görüntüsü, yazı tipi, dikdörtgen içeren bir resim&#10;&#10;Açıklama otomatik olarak oluşturuldu"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71" y="1075545"/>
            <a:ext cx="11996057" cy="5278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PROGRAM BAZLI PERFORMANS GRAFİĞİ</a:t>
            </a:r>
            <a:endParaRPr/>
          </a:p>
        </p:txBody>
      </p:sp>
      <p:grpSp>
        <p:nvGrpSpPr>
          <p:cNvPr id="111" name="Google Shape;111;p5"/>
          <p:cNvGrpSpPr/>
          <p:nvPr/>
        </p:nvGrpSpPr>
        <p:grpSpPr>
          <a:xfrm>
            <a:off x="3764246" y="5980339"/>
            <a:ext cx="4657405" cy="290661"/>
            <a:chOff x="4007224" y="6091801"/>
            <a:chExt cx="4657405" cy="290661"/>
          </a:xfrm>
        </p:grpSpPr>
        <p:sp>
          <p:nvSpPr>
            <p:cNvPr id="112" name="Google Shape;112;p5"/>
            <p:cNvSpPr/>
            <p:nvPr/>
          </p:nvSpPr>
          <p:spPr>
            <a:xfrm>
              <a:off x="4007224" y="6122894"/>
              <a:ext cx="439270" cy="224118"/>
            </a:xfrm>
            <a:prstGeom prst="roundRect">
              <a:avLst>
                <a:gd fmla="val 16667" name="adj"/>
              </a:avLst>
            </a:prstGeom>
            <a:solidFill>
              <a:srgbClr val="46F09A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030399" y="6122894"/>
              <a:ext cx="439270" cy="224118"/>
            </a:xfrm>
            <a:prstGeom prst="roundRect">
              <a:avLst>
                <a:gd fmla="val 16667" name="adj"/>
              </a:avLst>
            </a:prstGeom>
            <a:solidFill>
              <a:srgbClr val="04ADBF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4403801" y="6091801"/>
              <a:ext cx="5199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2020</a:t>
              </a:r>
              <a:endParaRPr/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5426976" y="6095999"/>
              <a:ext cx="5199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2021</a:t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946929" y="6122894"/>
              <a:ext cx="439270" cy="224118"/>
            </a:xfrm>
            <a:prstGeom prst="roundRect">
              <a:avLst>
                <a:gd fmla="val 16667" name="adj"/>
              </a:avLst>
            </a:prstGeom>
            <a:solidFill>
              <a:srgbClr val="F2B33D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 txBox="1"/>
            <p:nvPr/>
          </p:nvSpPr>
          <p:spPr>
            <a:xfrm>
              <a:off x="6332876" y="6095999"/>
              <a:ext cx="5199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2022</a:t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840904" y="6122895"/>
              <a:ext cx="439270" cy="224118"/>
            </a:xfrm>
            <a:prstGeom prst="roundRect">
              <a:avLst>
                <a:gd fmla="val 0" name="adj"/>
              </a:avLst>
            </a:prstGeom>
            <a:solidFill>
              <a:srgbClr val="DBF227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 txBox="1"/>
            <p:nvPr/>
          </p:nvSpPr>
          <p:spPr>
            <a:xfrm>
              <a:off x="7238776" y="6099363"/>
              <a:ext cx="5199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2023</a:t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7758729" y="6129620"/>
              <a:ext cx="439270" cy="224118"/>
            </a:xfrm>
            <a:prstGeom prst="roundRect">
              <a:avLst>
                <a:gd fmla="val 16667" name="adj"/>
              </a:avLst>
            </a:prstGeom>
            <a:solidFill>
              <a:srgbClr val="D8D8D8"/>
            </a:solidFill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 txBox="1"/>
            <p:nvPr/>
          </p:nvSpPr>
          <p:spPr>
            <a:xfrm>
              <a:off x="8144676" y="6105463"/>
              <a:ext cx="51995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2024</a:t>
              </a:r>
              <a:endParaRPr/>
            </a:p>
          </p:txBody>
        </p:sp>
      </p:grpSp>
      <p:pic>
        <p:nvPicPr>
          <p:cNvPr descr="diyagram, metin, daire, grafik içeren bir resim&#10;&#10;Açıklama otomatik olarak oluşturuldu" id="122" name="Google Shape;122;p5"/>
          <p:cNvPicPr preferRelativeResize="0"/>
          <p:nvPr/>
        </p:nvPicPr>
        <p:blipFill rotWithShape="1">
          <a:blip r:embed="rId3">
            <a:alphaModFix/>
          </a:blip>
          <a:srcRect b="4708" l="0" r="0" t="0"/>
          <a:stretch/>
        </p:blipFill>
        <p:spPr>
          <a:xfrm>
            <a:off x="-6102" y="1120229"/>
            <a:ext cx="12192000" cy="440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YILLARA GÖRE BAŞARIM GRAFİĞİ</a:t>
            </a:r>
            <a:endParaRPr/>
          </a:p>
        </p:txBody>
      </p:sp>
      <p:pic>
        <p:nvPicPr>
          <p:cNvPr descr="metin, ekran görüntüsü, çizgi, öykü gelişim çizgisi; kumpas; grafiğini çıkarma içeren bir resim&#10;&#10;Açıklama otomatik olarak oluşturuldu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9541"/>
            <a:ext cx="12055151" cy="5424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1</a:t>
            </a:r>
            <a:endParaRPr/>
          </a:p>
        </p:txBody>
      </p:sp>
      <p:graphicFrame>
        <p:nvGraphicFramePr>
          <p:cNvPr id="134" name="Google Shape;134;p7"/>
          <p:cNvGraphicFramePr/>
          <p:nvPr/>
        </p:nvGraphicFramePr>
        <p:xfrm>
          <a:off x="601052" y="13016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105025"/>
                <a:gridCol w="1195725"/>
                <a:gridCol w="1195725"/>
                <a:gridCol w="1408950"/>
                <a:gridCol w="1303750"/>
                <a:gridCol w="17807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Eğitim-öğretim süreçlerinde etkin, verimli ve sürdürülebilir başarı sağlamak</a:t>
                      </a:r>
                      <a:endParaRPr b="0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1.1: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Ön lisans, lisans ve lisansüstü eğitimde tercih edilen bir üniversite olmak</a:t>
                      </a:r>
                      <a:endParaRPr b="1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240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Üniversitemizi İlk Sırada Tercih Eden Öğrenci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481.25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Bölüm/Program Doluluk Oranları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111.11 	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Uluslararası Öğrenci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296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364.57 	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4 - Değişim Programları ile Gelen Öğrenci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 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Kötü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1</a:t>
            </a:r>
            <a:endParaRPr/>
          </a:p>
        </p:txBody>
      </p:sp>
      <p:graphicFrame>
        <p:nvGraphicFramePr>
          <p:cNvPr id="140" name="Google Shape;140;p8"/>
          <p:cNvGraphicFramePr/>
          <p:nvPr/>
        </p:nvGraphicFramePr>
        <p:xfrm>
          <a:off x="601052" y="129721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105025"/>
                <a:gridCol w="1195725"/>
                <a:gridCol w="1195725"/>
                <a:gridCol w="1408950"/>
                <a:gridCol w="1303750"/>
                <a:gridCol w="178075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Eğitim-öğretim süreçlerinde etkin, verimli ve sürdürülebilir başarı sağlamak</a:t>
                      </a:r>
                      <a:endParaRPr b="0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1.2: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Programları ulusal ve uluslararası yeterlilikler çerçevesinde ve paydaş beklentilerini dikkate alarak güncellemek</a:t>
                      </a:r>
                      <a:endParaRPr b="1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Akredite Olan Program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Kötü	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Paydaş Beklentileri Doğrultusunda   Güncellenen Program Sayısı</a:t>
                      </a:r>
                      <a:endParaRPr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0.00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Kötü	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 txBox="1"/>
          <p:nvPr>
            <p:ph type="title"/>
          </p:nvPr>
        </p:nvSpPr>
        <p:spPr>
          <a:xfrm>
            <a:off x="481209" y="178253"/>
            <a:ext cx="10084496" cy="6651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tr-TR"/>
              <a:t>STRATEJİK AMAÇ 1</a:t>
            </a:r>
            <a:endParaRPr/>
          </a:p>
        </p:txBody>
      </p:sp>
      <p:graphicFrame>
        <p:nvGraphicFramePr>
          <p:cNvPr id="146" name="Google Shape;146;p9"/>
          <p:cNvGraphicFramePr/>
          <p:nvPr/>
        </p:nvGraphicFramePr>
        <p:xfrm>
          <a:off x="270588" y="1060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{786A85F9-44A4-4185-BBA5-7F6307B2ACEB}</a:tableStyleId>
              </a:tblPr>
              <a:tblGrid>
                <a:gridCol w="4633100"/>
                <a:gridCol w="1138525"/>
                <a:gridCol w="1159950"/>
                <a:gridCol w="1501750"/>
                <a:gridCol w="1389600"/>
                <a:gridCol w="1898000"/>
              </a:tblGrid>
              <a:tr h="513125">
                <a:tc gridSpan="6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tr-TR" sz="2000" u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Eğitim-öğretim süreçlerinde etkin, verimli ve sürdürülebilir başarı sağlamak</a:t>
                      </a:r>
                      <a:endParaRPr b="0" i="0" sz="2000" u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3DA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618225"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 1.3: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0" i="0" lang="tr-TR" sz="160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Bilgiyi beceri ile bütünleştiren bir üniversite olarak sektörün ihtiyaçları doğrultusunda +1 Uygulamalı Eğitim Modelini sürekli iyileştirmek</a:t>
                      </a:r>
                      <a:endParaRPr b="0" i="0" sz="1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0737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PERFORMANS</a:t>
                      </a: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GÖSTERGELERİ</a:t>
                      </a:r>
                      <a:endParaRPr b="1" sz="1600">
                        <a:solidFill>
                          <a:srgbClr val="C55A1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KATEGORİ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tr-TR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 hMerge="1"/>
                <a:tc hMerge="1"/>
                <a:tc hMerge="1"/>
              </a:tr>
              <a:tr h="3853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HEDEF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GERÇEKLEŞEN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YÜZDE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BAŞARI</a:t>
                      </a:r>
                      <a:r>
                        <a:rPr b="1" lang="tr-TR" sz="16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DURUMU</a:t>
                      </a:r>
                      <a:endParaRPr b="1" sz="160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AF6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1 - Uygulamalı Eğitimde İşveren Memnuniyet Oranı</a:t>
                      </a:r>
                      <a:endParaRPr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tr-TR" sz="1800"/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91,13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113.91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4750">
                <a:tc>
                  <a:txBody>
                    <a:bodyPr/>
                    <a:lstStyle/>
                    <a:p>
                      <a:pPr indent="0" lvl="0" marL="8572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2 - Uygulamalı Eğitimde Öğrenci Memnuniyet Oranı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84,5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105.62  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Çok İyi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7225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3 - +1 Uygulamalı Eğitim Modeli ile İstihdam Edilen Öğrenci Sayısı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151.52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9675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4 - +1 Uygulamalı Eğitim Modeli Kapsamında Yapılan İşbirliği Sayısı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182</a:t>
                      </a:r>
                      <a:endParaRPr/>
                    </a:p>
                  </a:txBody>
                  <a:tcPr marT="7625" marB="0" marR="7625" marL="7625" anchor="b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252.78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Aşırı Pozitif Sapma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4900">
                <a:tc>
                  <a:txBody>
                    <a:bodyPr/>
                    <a:lstStyle/>
                    <a:p>
                      <a:pPr indent="0" lvl="0" marL="857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 5 – İlk Ders Etkinlikleri ve Sektörle Buluşma Günleri Sayısı</a:t>
                      </a:r>
                      <a:endParaRPr/>
                    </a:p>
                  </a:txBody>
                  <a:tcPr marT="9525" marB="0" marR="9525" marL="952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86.96 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5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tr-TR" sz="15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İyi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210113_Powerpoint_Şablon_2021_v1_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2020-09-09T19:50:56Z</dcterms:created>
  <dc:creator>Halid Özgür</dc:creator>
</cp:coreProperties>
</file>